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sldIdLst>
    <p:sldId id="256" r:id="rId2"/>
    <p:sldId id="257" r:id="rId3"/>
    <p:sldId id="258" r:id="rId4"/>
    <p:sldId id="259" r:id="rId5"/>
    <p:sldId id="265" r:id="rId6"/>
    <p:sldId id="260" r:id="rId7"/>
    <p:sldId id="261" r:id="rId8"/>
    <p:sldId id="262" r:id="rId9"/>
    <p:sldId id="266" r:id="rId10"/>
    <p:sldId id="268" r:id="rId11"/>
    <p:sldId id="267"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CE0E53-0034-8C95-6A3E-339F16ADC29C}" v="1239" dt="2024-11-13T18:43:51.929"/>
    <p1510:client id="{FEEC7D3D-C8A7-BF78-6EE7-46E49E428321}" v="43" dt="2024-11-13T18:54:53.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3" d="100"/>
          <a:sy n="73" d="100"/>
        </p:scale>
        <p:origin x="2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A67B69-E493-4C21-B66A-FB00E54649F3}" type="doc">
      <dgm:prSet loTypeId="urn:microsoft.com/office/officeart/2005/8/layout/hList3" loCatId="list" qsTypeId="urn:microsoft.com/office/officeart/2005/8/quickstyle/simple1" qsCatId="simple" csTypeId="urn:microsoft.com/office/officeart/2005/8/colors/accent0_2" csCatId="mainScheme" phldr="1"/>
      <dgm:spPr/>
      <dgm:t>
        <a:bodyPr/>
        <a:lstStyle/>
        <a:p>
          <a:endParaRPr lang="en-US"/>
        </a:p>
      </dgm:t>
    </dgm:pt>
    <dgm:pt modelId="{26A7B444-2427-4311-8BB0-EACE4073FDDF}">
      <dgm:prSet phldrT="[Text]" phldr="0"/>
      <dgm:spPr/>
      <dgm:t>
        <a:bodyPr/>
        <a:lstStyle/>
        <a:p>
          <a:r>
            <a:rPr lang="en-US" dirty="0">
              <a:latin typeface="Avenir Next LT Pro"/>
            </a:rPr>
            <a:t>ProgressPulse</a:t>
          </a:r>
          <a:endParaRPr lang="en-US" dirty="0"/>
        </a:p>
      </dgm:t>
    </dgm:pt>
    <dgm:pt modelId="{4AD719CD-D0E2-46B1-B290-DB958A4C0C94}" type="parTrans" cxnId="{89697762-C2C3-46F5-90D2-E2581B7353EC}">
      <dgm:prSet/>
      <dgm:spPr/>
      <dgm:t>
        <a:bodyPr/>
        <a:lstStyle/>
        <a:p>
          <a:endParaRPr lang="en-US"/>
        </a:p>
      </dgm:t>
    </dgm:pt>
    <dgm:pt modelId="{A5996F6C-5C4C-45B4-AD75-7B445C2248C3}" type="sibTrans" cxnId="{89697762-C2C3-46F5-90D2-E2581B7353EC}">
      <dgm:prSet/>
      <dgm:spPr/>
      <dgm:t>
        <a:bodyPr/>
        <a:lstStyle/>
        <a:p>
          <a:endParaRPr lang="en-US"/>
        </a:p>
      </dgm:t>
    </dgm:pt>
    <dgm:pt modelId="{7D9ECFA1-EA22-4E0A-86FF-09F6509F9CA3}">
      <dgm:prSet phldrT="[Text]" phldr="0"/>
      <dgm:spPr/>
      <dgm:t>
        <a:bodyPr/>
        <a:lstStyle/>
        <a:p>
          <a:pPr rtl="0"/>
          <a:r>
            <a:rPr lang="en-US" b="1" dirty="0">
              <a:latin typeface="Avenir Next LT Pro"/>
            </a:rPr>
            <a:t>ML Model</a:t>
          </a:r>
          <a:r>
            <a:rPr lang="en-US" dirty="0">
              <a:latin typeface="Avenir Next LT Pro"/>
            </a:rPr>
            <a:t> Implementation for evaluating the SOI Score</a:t>
          </a:r>
          <a:endParaRPr lang="en-US" dirty="0"/>
        </a:p>
      </dgm:t>
    </dgm:pt>
    <dgm:pt modelId="{F24F796A-A9E0-4CEE-8DC1-AF4695458C90}" type="parTrans" cxnId="{57BD8B6A-C3B8-4249-A3A8-0F765F2EA76D}">
      <dgm:prSet/>
      <dgm:spPr/>
      <dgm:t>
        <a:bodyPr/>
        <a:lstStyle/>
        <a:p>
          <a:endParaRPr lang="en-US"/>
        </a:p>
      </dgm:t>
    </dgm:pt>
    <dgm:pt modelId="{8175F842-9156-4D44-9A2E-FB9DCD1BA9C1}" type="sibTrans" cxnId="{57BD8B6A-C3B8-4249-A3A8-0F765F2EA76D}">
      <dgm:prSet/>
      <dgm:spPr/>
      <dgm:t>
        <a:bodyPr/>
        <a:lstStyle/>
        <a:p>
          <a:endParaRPr lang="en-US"/>
        </a:p>
      </dgm:t>
    </dgm:pt>
    <dgm:pt modelId="{984DBE5F-4502-4FFF-BC04-9E6903E01DCD}">
      <dgm:prSet phldrT="[Text]" phldr="0"/>
      <dgm:spPr/>
      <dgm:t>
        <a:bodyPr/>
        <a:lstStyle/>
        <a:p>
          <a:pPr rtl="0"/>
          <a:r>
            <a:rPr lang="en-US" dirty="0">
              <a:latin typeface="Avenir Next LT Pro"/>
            </a:rPr>
            <a:t>Usage of </a:t>
          </a:r>
          <a:r>
            <a:rPr lang="en-US" b="1" dirty="0">
              <a:latin typeface="Avenir Next LT Pro"/>
            </a:rPr>
            <a:t>Transformers model(APIs)</a:t>
          </a:r>
          <a:r>
            <a:rPr lang="en-US" dirty="0">
              <a:latin typeface="Avenir Next LT Pro"/>
            </a:rPr>
            <a:t> for </a:t>
          </a:r>
          <a:r>
            <a:rPr lang="en-US" b="1" dirty="0">
              <a:latin typeface="Avenir Next LT Pro"/>
            </a:rPr>
            <a:t>provision of Student Feedback</a:t>
          </a:r>
          <a:endParaRPr lang="en-US" b="1" dirty="0"/>
        </a:p>
      </dgm:t>
    </dgm:pt>
    <dgm:pt modelId="{6C11C94B-49FC-46B3-A87C-869E37E18B78}" type="parTrans" cxnId="{D18BE0B4-8997-40E8-9131-F9BC3925074B}">
      <dgm:prSet/>
      <dgm:spPr/>
      <dgm:t>
        <a:bodyPr/>
        <a:lstStyle/>
        <a:p>
          <a:endParaRPr lang="en-US"/>
        </a:p>
      </dgm:t>
    </dgm:pt>
    <dgm:pt modelId="{BB2D9DBA-B569-4B63-B29E-A58CA6953AE1}" type="sibTrans" cxnId="{D18BE0B4-8997-40E8-9131-F9BC3925074B}">
      <dgm:prSet/>
      <dgm:spPr/>
      <dgm:t>
        <a:bodyPr/>
        <a:lstStyle/>
        <a:p>
          <a:endParaRPr lang="en-US"/>
        </a:p>
      </dgm:t>
    </dgm:pt>
    <dgm:pt modelId="{AF64D475-742F-49BC-9448-DD8D56DAFA87}">
      <dgm:prSet phldrT="[Text]" phldr="0"/>
      <dgm:spPr/>
      <dgm:t>
        <a:bodyPr/>
        <a:lstStyle/>
        <a:p>
          <a:pPr rtl="0"/>
          <a:r>
            <a:rPr lang="en-US" b="1" dirty="0">
              <a:latin typeface="Avenir Next LT Pro"/>
            </a:rPr>
            <a:t>Development Of Interface for the user</a:t>
          </a:r>
          <a:r>
            <a:rPr lang="en-US" dirty="0">
              <a:latin typeface="Avenir Next LT Pro"/>
            </a:rPr>
            <a:t> in the form of a webpage</a:t>
          </a:r>
          <a:endParaRPr lang="en-US" dirty="0"/>
        </a:p>
      </dgm:t>
    </dgm:pt>
    <dgm:pt modelId="{D786B6C8-86EE-4705-B1FD-CF306628328E}" type="parTrans" cxnId="{CE3AA77C-CC6C-4179-AF45-3E7A6ADD0FD1}">
      <dgm:prSet/>
      <dgm:spPr/>
      <dgm:t>
        <a:bodyPr/>
        <a:lstStyle/>
        <a:p>
          <a:endParaRPr lang="en-US"/>
        </a:p>
      </dgm:t>
    </dgm:pt>
    <dgm:pt modelId="{D08F580D-9B8E-471E-9605-CC69302EE1F0}" type="sibTrans" cxnId="{CE3AA77C-CC6C-4179-AF45-3E7A6ADD0FD1}">
      <dgm:prSet/>
      <dgm:spPr/>
      <dgm:t>
        <a:bodyPr/>
        <a:lstStyle/>
        <a:p>
          <a:endParaRPr lang="en-US"/>
        </a:p>
      </dgm:t>
    </dgm:pt>
    <dgm:pt modelId="{BB00E03B-82D0-4415-96CF-88F8F70B8D48}">
      <dgm:prSet phldr="0"/>
      <dgm:spPr/>
      <dgm:t>
        <a:bodyPr/>
        <a:lstStyle/>
        <a:p>
          <a:pPr rtl="0"/>
          <a:r>
            <a:rPr lang="en-US" b="1" dirty="0">
              <a:latin typeface="Avenir Next LT Pro"/>
            </a:rPr>
            <a:t>Deployment</a:t>
          </a:r>
          <a:r>
            <a:rPr lang="en-US" dirty="0">
              <a:latin typeface="Avenir Next LT Pro"/>
            </a:rPr>
            <a:t> of the webpage in a Free-Tier Cloud service provider. </a:t>
          </a:r>
        </a:p>
      </dgm:t>
    </dgm:pt>
    <dgm:pt modelId="{3802501B-3572-4538-A48A-5D0865D0306B}" type="parTrans" cxnId="{B5D68583-6A99-42BC-8CDE-521227BFC5A8}">
      <dgm:prSet/>
      <dgm:spPr/>
    </dgm:pt>
    <dgm:pt modelId="{922A8215-2875-4F98-81B8-37CAD5A86100}" type="sibTrans" cxnId="{B5D68583-6A99-42BC-8CDE-521227BFC5A8}">
      <dgm:prSet/>
      <dgm:spPr/>
    </dgm:pt>
    <dgm:pt modelId="{9D018CD1-90CE-421A-95D7-F6480E8A13BD}" type="pres">
      <dgm:prSet presAssocID="{02A67B69-E493-4C21-B66A-FB00E54649F3}" presName="composite" presStyleCnt="0">
        <dgm:presLayoutVars>
          <dgm:chMax val="1"/>
          <dgm:dir/>
          <dgm:resizeHandles val="exact"/>
        </dgm:presLayoutVars>
      </dgm:prSet>
      <dgm:spPr/>
    </dgm:pt>
    <dgm:pt modelId="{FF6C955A-C5C6-4C1D-956E-49938B651D32}" type="pres">
      <dgm:prSet presAssocID="{26A7B444-2427-4311-8BB0-EACE4073FDDF}" presName="roof" presStyleLbl="dkBgShp" presStyleIdx="0" presStyleCnt="2"/>
      <dgm:spPr/>
    </dgm:pt>
    <dgm:pt modelId="{A0833F28-FFF6-4E81-9882-0ED4E399B674}" type="pres">
      <dgm:prSet presAssocID="{26A7B444-2427-4311-8BB0-EACE4073FDDF}" presName="pillars" presStyleCnt="0"/>
      <dgm:spPr/>
    </dgm:pt>
    <dgm:pt modelId="{E174BAC8-C9A6-4855-8DB0-898704B07577}" type="pres">
      <dgm:prSet presAssocID="{26A7B444-2427-4311-8BB0-EACE4073FDDF}" presName="pillar1" presStyleLbl="node1" presStyleIdx="0" presStyleCnt="4">
        <dgm:presLayoutVars>
          <dgm:bulletEnabled val="1"/>
        </dgm:presLayoutVars>
      </dgm:prSet>
      <dgm:spPr/>
    </dgm:pt>
    <dgm:pt modelId="{BD120336-D186-4034-848D-58279DAB3B02}" type="pres">
      <dgm:prSet presAssocID="{984DBE5F-4502-4FFF-BC04-9E6903E01DCD}" presName="pillarX" presStyleLbl="node1" presStyleIdx="1" presStyleCnt="4">
        <dgm:presLayoutVars>
          <dgm:bulletEnabled val="1"/>
        </dgm:presLayoutVars>
      </dgm:prSet>
      <dgm:spPr/>
    </dgm:pt>
    <dgm:pt modelId="{DCC919C3-AD8F-4BFF-81F7-A368E31E33FB}" type="pres">
      <dgm:prSet presAssocID="{AF64D475-742F-49BC-9448-DD8D56DAFA87}" presName="pillarX" presStyleLbl="node1" presStyleIdx="2" presStyleCnt="4">
        <dgm:presLayoutVars>
          <dgm:bulletEnabled val="1"/>
        </dgm:presLayoutVars>
      </dgm:prSet>
      <dgm:spPr/>
    </dgm:pt>
    <dgm:pt modelId="{2408E705-8C79-4D27-829C-59A3F9D5FF50}" type="pres">
      <dgm:prSet presAssocID="{BB00E03B-82D0-4415-96CF-88F8F70B8D48}" presName="pillarX" presStyleLbl="node1" presStyleIdx="3" presStyleCnt="4">
        <dgm:presLayoutVars>
          <dgm:bulletEnabled val="1"/>
        </dgm:presLayoutVars>
      </dgm:prSet>
      <dgm:spPr/>
    </dgm:pt>
    <dgm:pt modelId="{4F529FD3-F83D-4F4A-B746-4D581F44B8B8}" type="pres">
      <dgm:prSet presAssocID="{26A7B444-2427-4311-8BB0-EACE4073FDDF}" presName="base" presStyleLbl="dkBgShp" presStyleIdx="1" presStyleCnt="2"/>
      <dgm:spPr/>
    </dgm:pt>
  </dgm:ptLst>
  <dgm:cxnLst>
    <dgm:cxn modelId="{89697762-C2C3-46F5-90D2-E2581B7353EC}" srcId="{02A67B69-E493-4C21-B66A-FB00E54649F3}" destId="{26A7B444-2427-4311-8BB0-EACE4073FDDF}" srcOrd="0" destOrd="0" parTransId="{4AD719CD-D0E2-46B1-B290-DB958A4C0C94}" sibTransId="{A5996F6C-5C4C-45B4-AD75-7B445C2248C3}"/>
    <dgm:cxn modelId="{50AB4568-22E8-4CDD-BE56-6A74929626F3}" type="presOf" srcId="{BB00E03B-82D0-4415-96CF-88F8F70B8D48}" destId="{2408E705-8C79-4D27-829C-59A3F9D5FF50}" srcOrd="0" destOrd="0" presId="urn:microsoft.com/office/officeart/2005/8/layout/hList3"/>
    <dgm:cxn modelId="{57BD8B6A-C3B8-4249-A3A8-0F765F2EA76D}" srcId="{26A7B444-2427-4311-8BB0-EACE4073FDDF}" destId="{7D9ECFA1-EA22-4E0A-86FF-09F6509F9CA3}" srcOrd="0" destOrd="0" parTransId="{F24F796A-A9E0-4CEE-8DC1-AF4695458C90}" sibTransId="{8175F842-9156-4D44-9A2E-FB9DCD1BA9C1}"/>
    <dgm:cxn modelId="{89488356-3B0E-47DB-B293-B63F74589F79}" type="presOf" srcId="{AF64D475-742F-49BC-9448-DD8D56DAFA87}" destId="{DCC919C3-AD8F-4BFF-81F7-A368E31E33FB}" srcOrd="0" destOrd="0" presId="urn:microsoft.com/office/officeart/2005/8/layout/hList3"/>
    <dgm:cxn modelId="{CE3AA77C-CC6C-4179-AF45-3E7A6ADD0FD1}" srcId="{26A7B444-2427-4311-8BB0-EACE4073FDDF}" destId="{AF64D475-742F-49BC-9448-DD8D56DAFA87}" srcOrd="2" destOrd="0" parTransId="{D786B6C8-86EE-4705-B1FD-CF306628328E}" sibTransId="{D08F580D-9B8E-471E-9605-CC69302EE1F0}"/>
    <dgm:cxn modelId="{B5D68583-6A99-42BC-8CDE-521227BFC5A8}" srcId="{26A7B444-2427-4311-8BB0-EACE4073FDDF}" destId="{BB00E03B-82D0-4415-96CF-88F8F70B8D48}" srcOrd="3" destOrd="0" parTransId="{3802501B-3572-4538-A48A-5D0865D0306B}" sibTransId="{922A8215-2875-4F98-81B8-37CAD5A86100}"/>
    <dgm:cxn modelId="{E879629C-1FA9-4C82-992B-BE045090751C}" type="presOf" srcId="{984DBE5F-4502-4FFF-BC04-9E6903E01DCD}" destId="{BD120336-D186-4034-848D-58279DAB3B02}" srcOrd="0" destOrd="0" presId="urn:microsoft.com/office/officeart/2005/8/layout/hList3"/>
    <dgm:cxn modelId="{9110CEA3-E4EA-49F7-8141-F59CE0C98E69}" type="presOf" srcId="{26A7B444-2427-4311-8BB0-EACE4073FDDF}" destId="{FF6C955A-C5C6-4C1D-956E-49938B651D32}" srcOrd="0" destOrd="0" presId="urn:microsoft.com/office/officeart/2005/8/layout/hList3"/>
    <dgm:cxn modelId="{D18BE0B4-8997-40E8-9131-F9BC3925074B}" srcId="{26A7B444-2427-4311-8BB0-EACE4073FDDF}" destId="{984DBE5F-4502-4FFF-BC04-9E6903E01DCD}" srcOrd="1" destOrd="0" parTransId="{6C11C94B-49FC-46B3-A87C-869E37E18B78}" sibTransId="{BB2D9DBA-B569-4B63-B29E-A58CA6953AE1}"/>
    <dgm:cxn modelId="{C2E275B7-056A-4F0D-B976-69AE6398504E}" type="presOf" srcId="{7D9ECFA1-EA22-4E0A-86FF-09F6509F9CA3}" destId="{E174BAC8-C9A6-4855-8DB0-898704B07577}" srcOrd="0" destOrd="0" presId="urn:microsoft.com/office/officeart/2005/8/layout/hList3"/>
    <dgm:cxn modelId="{250654F6-6BD9-4B44-8B59-16866F6180C2}" type="presOf" srcId="{02A67B69-E493-4C21-B66A-FB00E54649F3}" destId="{9D018CD1-90CE-421A-95D7-F6480E8A13BD}" srcOrd="0" destOrd="0" presId="urn:microsoft.com/office/officeart/2005/8/layout/hList3"/>
    <dgm:cxn modelId="{6A3B0463-5656-4E04-8AD7-2DD8DAC245D7}" type="presParOf" srcId="{9D018CD1-90CE-421A-95D7-F6480E8A13BD}" destId="{FF6C955A-C5C6-4C1D-956E-49938B651D32}" srcOrd="0" destOrd="0" presId="urn:microsoft.com/office/officeart/2005/8/layout/hList3"/>
    <dgm:cxn modelId="{A737D0A7-9FFC-4D74-8419-E80E64B279AB}" type="presParOf" srcId="{9D018CD1-90CE-421A-95D7-F6480E8A13BD}" destId="{A0833F28-FFF6-4E81-9882-0ED4E399B674}" srcOrd="1" destOrd="0" presId="urn:microsoft.com/office/officeart/2005/8/layout/hList3"/>
    <dgm:cxn modelId="{34AC37D6-2C04-4D3D-B44B-C6696AB44A2B}" type="presParOf" srcId="{A0833F28-FFF6-4E81-9882-0ED4E399B674}" destId="{E174BAC8-C9A6-4855-8DB0-898704B07577}" srcOrd="0" destOrd="0" presId="urn:microsoft.com/office/officeart/2005/8/layout/hList3"/>
    <dgm:cxn modelId="{E1753090-FAC5-41DF-B5F9-350E57E79BA2}" type="presParOf" srcId="{A0833F28-FFF6-4E81-9882-0ED4E399B674}" destId="{BD120336-D186-4034-848D-58279DAB3B02}" srcOrd="1" destOrd="0" presId="urn:microsoft.com/office/officeart/2005/8/layout/hList3"/>
    <dgm:cxn modelId="{3133CDF7-310A-4338-8453-CA134697C957}" type="presParOf" srcId="{A0833F28-FFF6-4E81-9882-0ED4E399B674}" destId="{DCC919C3-AD8F-4BFF-81F7-A368E31E33FB}" srcOrd="2" destOrd="0" presId="urn:microsoft.com/office/officeart/2005/8/layout/hList3"/>
    <dgm:cxn modelId="{1126C7C2-D038-42F2-A28B-652BBBC944B6}" type="presParOf" srcId="{A0833F28-FFF6-4E81-9882-0ED4E399B674}" destId="{2408E705-8C79-4D27-829C-59A3F9D5FF50}" srcOrd="3" destOrd="0" presId="urn:microsoft.com/office/officeart/2005/8/layout/hList3"/>
    <dgm:cxn modelId="{B0E771E7-8C51-4707-8F60-6580B9236EF8}" type="presParOf" srcId="{9D018CD1-90CE-421A-95D7-F6480E8A13BD}" destId="{4F529FD3-F83D-4F4A-B746-4D581F44B8B8}"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57FF57-2248-40B1-8B8F-37E376BAC264}"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BDD67FE0-5D21-4B0C-B9AD-D9D807421F3E}">
      <dgm:prSet phldrT="[Text]" phldr="0"/>
      <dgm:spPr/>
      <dgm:t>
        <a:bodyPr/>
        <a:lstStyle/>
        <a:p>
          <a:pPr>
            <a:defRPr b="1"/>
          </a:pPr>
          <a:r>
            <a:rPr lang="en-US" dirty="0">
              <a:latin typeface="Avenir Next LT Pro"/>
            </a:rPr>
            <a:t>Implementation Of ML Model</a:t>
          </a:r>
          <a:endParaRPr lang="en-US" dirty="0"/>
        </a:p>
      </dgm:t>
    </dgm:pt>
    <dgm:pt modelId="{F37E6088-8649-45BB-91D8-0D1A620EC640}" type="parTrans" cxnId="{235DCC07-D98D-46D8-840D-D397E70F426C}">
      <dgm:prSet/>
      <dgm:spPr/>
      <dgm:t>
        <a:bodyPr/>
        <a:lstStyle/>
        <a:p>
          <a:endParaRPr lang="en-US"/>
        </a:p>
      </dgm:t>
    </dgm:pt>
    <dgm:pt modelId="{44536851-4BFD-40FC-A071-F461FFE14894}" type="sibTrans" cxnId="{235DCC07-D98D-46D8-840D-D397E70F426C}">
      <dgm:prSet/>
      <dgm:spPr/>
      <dgm:t>
        <a:bodyPr/>
        <a:lstStyle/>
        <a:p>
          <a:endParaRPr lang="en-US"/>
        </a:p>
      </dgm:t>
    </dgm:pt>
    <dgm:pt modelId="{532E3082-AD40-4D48-9B61-37D09103F548}">
      <dgm:prSet phldrT="[Text]" phldr="0"/>
      <dgm:spPr/>
      <dgm:t>
        <a:bodyPr/>
        <a:lstStyle/>
        <a:p>
          <a:pPr rtl="0"/>
          <a:r>
            <a:rPr lang="en-US" dirty="0">
              <a:latin typeface="Avenir Next LT Pro"/>
            </a:rPr>
            <a:t>Random Forest Regressor model has been used</a:t>
          </a:r>
          <a:endParaRPr lang="en-US" dirty="0"/>
        </a:p>
      </dgm:t>
    </dgm:pt>
    <dgm:pt modelId="{635FE5D3-240E-44D9-A24A-DF48D97F1F16}" type="parTrans" cxnId="{5BFA6B91-B9A5-48AD-8774-E77A06843D6E}">
      <dgm:prSet/>
      <dgm:spPr/>
      <dgm:t>
        <a:bodyPr/>
        <a:lstStyle/>
        <a:p>
          <a:endParaRPr lang="en-US"/>
        </a:p>
      </dgm:t>
    </dgm:pt>
    <dgm:pt modelId="{EE4EB4B5-55D6-4495-8E6F-460555DAB1DF}" type="sibTrans" cxnId="{5BFA6B91-B9A5-48AD-8774-E77A06843D6E}">
      <dgm:prSet/>
      <dgm:spPr/>
      <dgm:t>
        <a:bodyPr/>
        <a:lstStyle/>
        <a:p>
          <a:endParaRPr lang="en-US"/>
        </a:p>
      </dgm:t>
    </dgm:pt>
    <dgm:pt modelId="{19C8E3C2-8B38-43D4-97DA-364E69B34D90}">
      <dgm:prSet phldrT="[Text]" phldr="0"/>
      <dgm:spPr/>
      <dgm:t>
        <a:bodyPr/>
        <a:lstStyle/>
        <a:p>
          <a:r>
            <a:rPr lang="en-US" b="0" dirty="0">
              <a:latin typeface="Avenir Next LT Pro"/>
            </a:rPr>
            <a:t>Trained with trained dataset and MAE was observed to be 2</a:t>
          </a:r>
          <a:endParaRPr lang="en-US" b="0" dirty="0"/>
        </a:p>
      </dgm:t>
    </dgm:pt>
    <dgm:pt modelId="{8DAF87A7-04B8-4A06-B3A8-20889F1E8007}" type="parTrans" cxnId="{A8936635-CB72-490F-B2BB-872FA9137B07}">
      <dgm:prSet/>
      <dgm:spPr/>
      <dgm:t>
        <a:bodyPr/>
        <a:lstStyle/>
        <a:p>
          <a:endParaRPr lang="en-US"/>
        </a:p>
      </dgm:t>
    </dgm:pt>
    <dgm:pt modelId="{DD3CAB76-47E4-42E3-8B2E-A893B924B16A}" type="sibTrans" cxnId="{A8936635-CB72-490F-B2BB-872FA9137B07}">
      <dgm:prSet/>
      <dgm:spPr/>
      <dgm:t>
        <a:bodyPr/>
        <a:lstStyle/>
        <a:p>
          <a:endParaRPr lang="en-US"/>
        </a:p>
      </dgm:t>
    </dgm:pt>
    <dgm:pt modelId="{BC4117AA-1005-47D0-8AF5-97437C42D7F3}">
      <dgm:prSet phldrT="[Text]" phldr="0"/>
      <dgm:spPr/>
      <dgm:t>
        <a:bodyPr/>
        <a:lstStyle/>
        <a:p>
          <a:pPr>
            <a:defRPr b="1"/>
          </a:pPr>
          <a:r>
            <a:rPr lang="en-US" b="1" dirty="0">
              <a:latin typeface="Avenir Next LT Pro"/>
            </a:rPr>
            <a:t>Feedback System</a:t>
          </a:r>
          <a:endParaRPr lang="en-US" b="1" dirty="0"/>
        </a:p>
      </dgm:t>
    </dgm:pt>
    <dgm:pt modelId="{3FC45C3E-5D62-4FDB-B693-740E44C5E7E2}" type="parTrans" cxnId="{4C26ED91-9B3D-4C67-AA08-EF858C6EB7A0}">
      <dgm:prSet/>
      <dgm:spPr/>
      <dgm:t>
        <a:bodyPr/>
        <a:lstStyle/>
        <a:p>
          <a:endParaRPr lang="en-US"/>
        </a:p>
      </dgm:t>
    </dgm:pt>
    <dgm:pt modelId="{283A7352-DEAF-4A2F-B968-9003FC41E860}" type="sibTrans" cxnId="{4C26ED91-9B3D-4C67-AA08-EF858C6EB7A0}">
      <dgm:prSet/>
      <dgm:spPr/>
      <dgm:t>
        <a:bodyPr/>
        <a:lstStyle/>
        <a:p>
          <a:endParaRPr lang="en-US"/>
        </a:p>
      </dgm:t>
    </dgm:pt>
    <dgm:pt modelId="{FE353AED-4429-488A-96BA-83157E2BCE2B}">
      <dgm:prSet phldrT="[Text]" phldr="0"/>
      <dgm:spPr/>
      <dgm:t>
        <a:bodyPr/>
        <a:lstStyle/>
        <a:p>
          <a:r>
            <a:rPr lang="en-US" b="0" dirty="0">
              <a:latin typeface="Avenir Next LT Pro"/>
            </a:rPr>
            <a:t>Used Meta(Llama 3.2) which generates text according to the parameters of the student's eavluation </a:t>
          </a:r>
          <a:endParaRPr lang="en-US" b="0" dirty="0"/>
        </a:p>
      </dgm:t>
    </dgm:pt>
    <dgm:pt modelId="{A6D03CED-FC80-47DC-BE22-2CDFC5AE8D73}" type="parTrans" cxnId="{3D9E08C7-02AA-46CB-B6CD-91F5EA220084}">
      <dgm:prSet/>
      <dgm:spPr/>
      <dgm:t>
        <a:bodyPr/>
        <a:lstStyle/>
        <a:p>
          <a:endParaRPr lang="en-US"/>
        </a:p>
      </dgm:t>
    </dgm:pt>
    <dgm:pt modelId="{29879EB5-FC23-4CC7-90EB-94FD2DEB0429}" type="sibTrans" cxnId="{3D9E08C7-02AA-46CB-B6CD-91F5EA220084}">
      <dgm:prSet/>
      <dgm:spPr/>
      <dgm:t>
        <a:bodyPr/>
        <a:lstStyle/>
        <a:p>
          <a:endParaRPr lang="en-US"/>
        </a:p>
      </dgm:t>
    </dgm:pt>
    <dgm:pt modelId="{A8C43A9D-64BB-4E12-956A-3BFD45DE5232}">
      <dgm:prSet phldrT="[Text]" phldr="0"/>
      <dgm:spPr/>
      <dgm:t>
        <a:bodyPr/>
        <a:lstStyle/>
        <a:p>
          <a:pPr>
            <a:defRPr b="1"/>
          </a:pPr>
          <a:r>
            <a:rPr lang="en-US" b="1" dirty="0">
              <a:latin typeface="Avenir Next LT Pro"/>
            </a:rPr>
            <a:t>Tangible User Interface</a:t>
          </a:r>
          <a:endParaRPr lang="en-US" b="1" dirty="0"/>
        </a:p>
      </dgm:t>
    </dgm:pt>
    <dgm:pt modelId="{91D02D33-845D-40E0-B335-B1F1408C04CE}" type="parTrans" cxnId="{0CE6A938-2AEA-4184-B8C9-E7F941A920CD}">
      <dgm:prSet/>
      <dgm:spPr/>
      <dgm:t>
        <a:bodyPr/>
        <a:lstStyle/>
        <a:p>
          <a:endParaRPr lang="en-US"/>
        </a:p>
      </dgm:t>
    </dgm:pt>
    <dgm:pt modelId="{AC4EBFAD-B864-4B7F-A418-8AA68E2F38AF}" type="sibTrans" cxnId="{0CE6A938-2AEA-4184-B8C9-E7F941A920CD}">
      <dgm:prSet/>
      <dgm:spPr/>
      <dgm:t>
        <a:bodyPr/>
        <a:lstStyle/>
        <a:p>
          <a:endParaRPr lang="en-US"/>
        </a:p>
      </dgm:t>
    </dgm:pt>
    <dgm:pt modelId="{4C849020-9599-405D-A9EC-78F58B33923C}">
      <dgm:prSet phldr="0"/>
      <dgm:spPr/>
      <dgm:t>
        <a:bodyPr/>
        <a:lstStyle/>
        <a:p>
          <a:r>
            <a:rPr lang="en-US" dirty="0">
              <a:latin typeface="Avenir Next LT Pro"/>
            </a:rPr>
            <a:t>Deployment Of Webpage as a website with the help of Free-Tier Cloud Server .</a:t>
          </a:r>
        </a:p>
      </dgm:t>
    </dgm:pt>
    <dgm:pt modelId="{038F2C9A-6205-4658-A593-A8A13A277D1A}" type="parTrans" cxnId="{1C75A3D0-921C-4F18-977B-7B1709B46930}">
      <dgm:prSet/>
      <dgm:spPr/>
    </dgm:pt>
    <dgm:pt modelId="{3AB51A25-64AA-4FEA-988F-C74C381CB439}" type="sibTrans" cxnId="{1C75A3D0-921C-4F18-977B-7B1709B46930}">
      <dgm:prSet/>
      <dgm:spPr/>
    </dgm:pt>
    <dgm:pt modelId="{EB278611-D1F3-454E-8651-8A9698376A1A}">
      <dgm:prSet phldr="0"/>
      <dgm:spPr/>
      <dgm:t>
        <a:bodyPr/>
        <a:lstStyle/>
        <a:p>
          <a:pPr rtl="0"/>
          <a:r>
            <a:rPr lang="en-US" dirty="0">
              <a:latin typeface="Avenir Next LT Pro"/>
            </a:rPr>
            <a:t>Might affect the loading speed of website by 2 mins.</a:t>
          </a:r>
        </a:p>
      </dgm:t>
    </dgm:pt>
    <dgm:pt modelId="{8AA3880D-A68F-4F8E-8C12-FF257A981510}" type="parTrans" cxnId="{516CA75C-7BD7-4AC9-844B-E0C4F412483A}">
      <dgm:prSet/>
      <dgm:spPr/>
    </dgm:pt>
    <dgm:pt modelId="{5CC4E589-1319-4BB7-B6C3-CB92E69500C4}" type="sibTrans" cxnId="{516CA75C-7BD7-4AC9-844B-E0C4F412483A}">
      <dgm:prSet/>
      <dgm:spPr/>
    </dgm:pt>
    <dgm:pt modelId="{F19E763F-197F-4CA1-97EB-31C120DFC953}" type="pres">
      <dgm:prSet presAssocID="{7D57FF57-2248-40B1-8B8F-37E376BAC264}" presName="root" presStyleCnt="0">
        <dgm:presLayoutVars>
          <dgm:chMax/>
          <dgm:chPref/>
          <dgm:animLvl val="lvl"/>
        </dgm:presLayoutVars>
      </dgm:prSet>
      <dgm:spPr/>
    </dgm:pt>
    <dgm:pt modelId="{BEEA7402-9439-4933-BAF4-312B2DFF662C}" type="pres">
      <dgm:prSet presAssocID="{7D57FF57-2248-40B1-8B8F-37E376BAC264}"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B387B2BA-553A-4F0A-A6E5-184070F607C1}" type="pres">
      <dgm:prSet presAssocID="{7D57FF57-2248-40B1-8B8F-37E376BAC264}" presName="nodes" presStyleCnt="0">
        <dgm:presLayoutVars>
          <dgm:chMax/>
          <dgm:chPref/>
          <dgm:animLvl val="lvl"/>
        </dgm:presLayoutVars>
      </dgm:prSet>
      <dgm:spPr/>
    </dgm:pt>
    <dgm:pt modelId="{F33D8614-9C05-4FCF-888D-3BE4EBCB6634}" type="pres">
      <dgm:prSet presAssocID="{BDD67FE0-5D21-4B0C-B9AD-D9D807421F3E}" presName="composite" presStyleCnt="0"/>
      <dgm:spPr/>
    </dgm:pt>
    <dgm:pt modelId="{966D77FB-1BEA-49D4-B038-B74FDAE603A4}" type="pres">
      <dgm:prSet presAssocID="{BDD67FE0-5D21-4B0C-B9AD-D9D807421F3E}" presName="L1TextContainer" presStyleLbl="revTx" presStyleIdx="0" presStyleCnt="3">
        <dgm:presLayoutVars>
          <dgm:chMax val="1"/>
          <dgm:chPref val="1"/>
          <dgm:bulletEnabled val="1"/>
        </dgm:presLayoutVars>
      </dgm:prSet>
      <dgm:spPr/>
    </dgm:pt>
    <dgm:pt modelId="{0EC28010-052A-4630-9C4E-F8F79DB66FA8}" type="pres">
      <dgm:prSet presAssocID="{BDD67FE0-5D21-4B0C-B9AD-D9D807421F3E}" presName="L2TextContainerWrapper" presStyleCnt="0">
        <dgm:presLayoutVars>
          <dgm:chMax val="0"/>
          <dgm:chPref val="0"/>
          <dgm:bulletEnabled val="1"/>
        </dgm:presLayoutVars>
      </dgm:prSet>
      <dgm:spPr/>
    </dgm:pt>
    <dgm:pt modelId="{64E9837B-85FF-4865-B8BC-61C4C85FC65A}" type="pres">
      <dgm:prSet presAssocID="{BDD67FE0-5D21-4B0C-B9AD-D9D807421F3E}" presName="L2TextContainer" presStyleLbl="bgAcc1" presStyleIdx="0" presStyleCnt="3"/>
      <dgm:spPr/>
    </dgm:pt>
    <dgm:pt modelId="{EB166154-5580-4DC6-AD48-D2FD302B654B}" type="pres">
      <dgm:prSet presAssocID="{BDD67FE0-5D21-4B0C-B9AD-D9D807421F3E}" presName="FlexibleEmptyPlaceHolder" presStyleCnt="0"/>
      <dgm:spPr/>
    </dgm:pt>
    <dgm:pt modelId="{925C7E2A-F582-42E9-A824-C313A2DE2640}" type="pres">
      <dgm:prSet presAssocID="{BDD67FE0-5D21-4B0C-B9AD-D9D807421F3E}" presName="ConnectLine" presStyleLbl="sibTrans1D1" presStyleIdx="0" presStyleCnt="3"/>
      <dgm:spPr>
        <a:noFill/>
        <a:ln w="6350" cap="flat" cmpd="sng" algn="ctr">
          <a:solidFill>
            <a:schemeClr val="accent1">
              <a:hueOff val="0"/>
              <a:satOff val="0"/>
              <a:lumOff val="0"/>
              <a:alphaOff val="0"/>
            </a:schemeClr>
          </a:solidFill>
          <a:prstDash val="dash"/>
          <a:miter lim="800000"/>
        </a:ln>
        <a:effectLst/>
      </dgm:spPr>
    </dgm:pt>
    <dgm:pt modelId="{AFE3C987-1C51-461A-B53E-AFFDD8BA1831}" type="pres">
      <dgm:prSet presAssocID="{BDD67FE0-5D21-4B0C-B9AD-D9D807421F3E}" presName="ConnectorPoint" presStyleLbl="alignNode1" presStyleIdx="0" presStyleCnt="3"/>
      <dgm:spPr/>
    </dgm:pt>
    <dgm:pt modelId="{E923AA2B-348C-45EE-ABCB-DEC0870220DA}" type="pres">
      <dgm:prSet presAssocID="{BDD67FE0-5D21-4B0C-B9AD-D9D807421F3E}" presName="EmptyPlaceHolder" presStyleCnt="0"/>
      <dgm:spPr/>
    </dgm:pt>
    <dgm:pt modelId="{07C003F3-F63D-4ED8-83DC-6870FE93363A}" type="pres">
      <dgm:prSet presAssocID="{44536851-4BFD-40FC-A071-F461FFE14894}" presName="spaceBetweenRectangles" presStyleCnt="0"/>
      <dgm:spPr/>
    </dgm:pt>
    <dgm:pt modelId="{489D2EFC-D3ED-4228-8A79-8B464CFA8148}" type="pres">
      <dgm:prSet presAssocID="{BC4117AA-1005-47D0-8AF5-97437C42D7F3}" presName="composite" presStyleCnt="0"/>
      <dgm:spPr/>
    </dgm:pt>
    <dgm:pt modelId="{F7D39EE9-DDF1-43D1-8C0E-A50778AD89FC}" type="pres">
      <dgm:prSet presAssocID="{BC4117AA-1005-47D0-8AF5-97437C42D7F3}" presName="L1TextContainer" presStyleLbl="revTx" presStyleIdx="1" presStyleCnt="3">
        <dgm:presLayoutVars>
          <dgm:chMax val="1"/>
          <dgm:chPref val="1"/>
          <dgm:bulletEnabled val="1"/>
        </dgm:presLayoutVars>
      </dgm:prSet>
      <dgm:spPr/>
    </dgm:pt>
    <dgm:pt modelId="{AF21D211-F8AD-4B5E-B938-88B78D896DD3}" type="pres">
      <dgm:prSet presAssocID="{BC4117AA-1005-47D0-8AF5-97437C42D7F3}" presName="L2TextContainerWrapper" presStyleCnt="0">
        <dgm:presLayoutVars>
          <dgm:chMax val="0"/>
          <dgm:chPref val="0"/>
          <dgm:bulletEnabled val="1"/>
        </dgm:presLayoutVars>
      </dgm:prSet>
      <dgm:spPr/>
    </dgm:pt>
    <dgm:pt modelId="{E22967A9-B820-47E9-A0E8-C25B932DE437}" type="pres">
      <dgm:prSet presAssocID="{BC4117AA-1005-47D0-8AF5-97437C42D7F3}" presName="L2TextContainer" presStyleLbl="bgAcc1" presStyleIdx="1" presStyleCnt="3"/>
      <dgm:spPr/>
    </dgm:pt>
    <dgm:pt modelId="{E0B471B2-F518-4BCE-AF70-14DBD4EAAD23}" type="pres">
      <dgm:prSet presAssocID="{BC4117AA-1005-47D0-8AF5-97437C42D7F3}" presName="FlexibleEmptyPlaceHolder" presStyleCnt="0"/>
      <dgm:spPr/>
    </dgm:pt>
    <dgm:pt modelId="{C849D221-D3C4-4985-B12A-DA6271BFDB54}" type="pres">
      <dgm:prSet presAssocID="{BC4117AA-1005-47D0-8AF5-97437C42D7F3}" presName="ConnectLine" presStyleLbl="sibTrans1D1" presStyleIdx="1" presStyleCnt="3"/>
      <dgm:spPr>
        <a:noFill/>
        <a:ln w="6350" cap="flat" cmpd="sng" algn="ctr">
          <a:solidFill>
            <a:schemeClr val="accent1">
              <a:hueOff val="0"/>
              <a:satOff val="0"/>
              <a:lumOff val="0"/>
              <a:alphaOff val="0"/>
            </a:schemeClr>
          </a:solidFill>
          <a:prstDash val="dash"/>
          <a:miter lim="800000"/>
        </a:ln>
        <a:effectLst/>
      </dgm:spPr>
    </dgm:pt>
    <dgm:pt modelId="{FF2B00B8-B644-4CB1-826F-6B5E9DE2A0DA}" type="pres">
      <dgm:prSet presAssocID="{BC4117AA-1005-47D0-8AF5-97437C42D7F3}" presName="ConnectorPoint" presStyleLbl="alignNode1" presStyleIdx="1" presStyleCnt="3"/>
      <dgm:spPr/>
    </dgm:pt>
    <dgm:pt modelId="{062E78DA-EEE7-4BA4-A608-52A872AA3ECA}" type="pres">
      <dgm:prSet presAssocID="{BC4117AA-1005-47D0-8AF5-97437C42D7F3}" presName="EmptyPlaceHolder" presStyleCnt="0"/>
      <dgm:spPr/>
    </dgm:pt>
    <dgm:pt modelId="{82F29785-3B7A-4513-956B-BF8F159D7A29}" type="pres">
      <dgm:prSet presAssocID="{283A7352-DEAF-4A2F-B968-9003FC41E860}" presName="spaceBetweenRectangles" presStyleCnt="0"/>
      <dgm:spPr/>
    </dgm:pt>
    <dgm:pt modelId="{ECA5C16D-957B-4744-B713-4386BB19E0CF}" type="pres">
      <dgm:prSet presAssocID="{A8C43A9D-64BB-4E12-956A-3BFD45DE5232}" presName="composite" presStyleCnt="0"/>
      <dgm:spPr/>
    </dgm:pt>
    <dgm:pt modelId="{83548FB8-13CF-402B-8BAE-FA9BC60FC5D3}" type="pres">
      <dgm:prSet presAssocID="{A8C43A9D-64BB-4E12-956A-3BFD45DE5232}" presName="L1TextContainer" presStyleLbl="revTx" presStyleIdx="2" presStyleCnt="3">
        <dgm:presLayoutVars>
          <dgm:chMax val="1"/>
          <dgm:chPref val="1"/>
          <dgm:bulletEnabled val="1"/>
        </dgm:presLayoutVars>
      </dgm:prSet>
      <dgm:spPr/>
    </dgm:pt>
    <dgm:pt modelId="{09791EDA-FC39-4A8C-922C-1C37644BC828}" type="pres">
      <dgm:prSet presAssocID="{A8C43A9D-64BB-4E12-956A-3BFD45DE5232}" presName="L2TextContainerWrapper" presStyleCnt="0">
        <dgm:presLayoutVars>
          <dgm:chMax val="0"/>
          <dgm:chPref val="0"/>
          <dgm:bulletEnabled val="1"/>
        </dgm:presLayoutVars>
      </dgm:prSet>
      <dgm:spPr/>
    </dgm:pt>
    <dgm:pt modelId="{C5559F30-8A6E-4990-A922-66FA5F11AE39}" type="pres">
      <dgm:prSet presAssocID="{A8C43A9D-64BB-4E12-956A-3BFD45DE5232}" presName="L2TextContainer" presStyleLbl="bgAcc1" presStyleIdx="2" presStyleCnt="3"/>
      <dgm:spPr/>
    </dgm:pt>
    <dgm:pt modelId="{0192A9AA-4AE3-44F5-A2FF-86D9AE888AF6}" type="pres">
      <dgm:prSet presAssocID="{A8C43A9D-64BB-4E12-956A-3BFD45DE5232}" presName="FlexibleEmptyPlaceHolder" presStyleCnt="0"/>
      <dgm:spPr/>
    </dgm:pt>
    <dgm:pt modelId="{0FC19522-4CAD-45F4-85F3-1419945E820C}" type="pres">
      <dgm:prSet presAssocID="{A8C43A9D-64BB-4E12-956A-3BFD45DE5232}" presName="ConnectLine" presStyleLbl="sibTrans1D1" presStyleIdx="2" presStyleCnt="3"/>
      <dgm:spPr>
        <a:noFill/>
        <a:ln w="6350" cap="flat" cmpd="sng" algn="ctr">
          <a:solidFill>
            <a:schemeClr val="accent1">
              <a:hueOff val="0"/>
              <a:satOff val="0"/>
              <a:lumOff val="0"/>
              <a:alphaOff val="0"/>
            </a:schemeClr>
          </a:solidFill>
          <a:prstDash val="dash"/>
          <a:miter lim="800000"/>
        </a:ln>
        <a:effectLst/>
      </dgm:spPr>
    </dgm:pt>
    <dgm:pt modelId="{C2285255-0C38-42C0-BDC8-E1454CF1CD11}" type="pres">
      <dgm:prSet presAssocID="{A8C43A9D-64BB-4E12-956A-3BFD45DE5232}" presName="ConnectorPoint" presStyleLbl="alignNode1" presStyleIdx="2" presStyleCnt="3"/>
      <dgm:spPr/>
    </dgm:pt>
    <dgm:pt modelId="{3FA20CA8-5E57-4221-A140-94BDE1A7EAA9}" type="pres">
      <dgm:prSet presAssocID="{A8C43A9D-64BB-4E12-956A-3BFD45DE5232}" presName="EmptyPlaceHolder" presStyleCnt="0"/>
      <dgm:spPr/>
    </dgm:pt>
  </dgm:ptLst>
  <dgm:cxnLst>
    <dgm:cxn modelId="{235DCC07-D98D-46D8-840D-D397E70F426C}" srcId="{7D57FF57-2248-40B1-8B8F-37E376BAC264}" destId="{BDD67FE0-5D21-4B0C-B9AD-D9D807421F3E}" srcOrd="0" destOrd="0" parTransId="{F37E6088-8649-45BB-91D8-0D1A620EC640}" sibTransId="{44536851-4BFD-40FC-A071-F461FFE14894}"/>
    <dgm:cxn modelId="{B2AD2B0F-8FA3-46E2-B2B1-6D1190A3985F}" type="presOf" srcId="{BC4117AA-1005-47D0-8AF5-97437C42D7F3}" destId="{F7D39EE9-DDF1-43D1-8C0E-A50778AD89FC}" srcOrd="0" destOrd="0" presId="urn:microsoft.com/office/officeart/2016/7/layout/BasicTimeline"/>
    <dgm:cxn modelId="{4B495918-E57C-4072-8EBE-25EBE9E0C4F9}" type="presOf" srcId="{BDD67FE0-5D21-4B0C-B9AD-D9D807421F3E}" destId="{966D77FB-1BEA-49D4-B038-B74FDAE603A4}" srcOrd="0" destOrd="0" presId="urn:microsoft.com/office/officeart/2016/7/layout/BasicTimeline"/>
    <dgm:cxn modelId="{DE9AC01A-3ED7-4C4D-9EA7-115AE32CD157}" type="presOf" srcId="{EB278611-D1F3-454E-8651-8A9698376A1A}" destId="{C5559F30-8A6E-4990-A922-66FA5F11AE39}" srcOrd="0" destOrd="1" presId="urn:microsoft.com/office/officeart/2016/7/layout/BasicTimeline"/>
    <dgm:cxn modelId="{8C85C71C-740C-434E-A80D-9D34C14F4A75}" type="presOf" srcId="{4C849020-9599-405D-A9EC-78F58B33923C}" destId="{C5559F30-8A6E-4990-A922-66FA5F11AE39}" srcOrd="0" destOrd="0" presId="urn:microsoft.com/office/officeart/2016/7/layout/BasicTimeline"/>
    <dgm:cxn modelId="{A8936635-CB72-490F-B2BB-872FA9137B07}" srcId="{BDD67FE0-5D21-4B0C-B9AD-D9D807421F3E}" destId="{19C8E3C2-8B38-43D4-97DA-364E69B34D90}" srcOrd="1" destOrd="0" parTransId="{8DAF87A7-04B8-4A06-B3A8-20889F1E8007}" sibTransId="{DD3CAB76-47E4-42E3-8B2E-A893B924B16A}"/>
    <dgm:cxn modelId="{0CE6A938-2AEA-4184-B8C9-E7F941A920CD}" srcId="{7D57FF57-2248-40B1-8B8F-37E376BAC264}" destId="{A8C43A9D-64BB-4E12-956A-3BFD45DE5232}" srcOrd="2" destOrd="0" parTransId="{91D02D33-845D-40E0-B335-B1F1408C04CE}" sibTransId="{AC4EBFAD-B864-4B7F-A418-8AA68E2F38AF}"/>
    <dgm:cxn modelId="{B6A7105C-D84E-4C9D-BF1E-DABBA5CFB454}" type="presOf" srcId="{532E3082-AD40-4D48-9B61-37D09103F548}" destId="{64E9837B-85FF-4865-B8BC-61C4C85FC65A}" srcOrd="0" destOrd="0" presId="urn:microsoft.com/office/officeart/2016/7/layout/BasicTimeline"/>
    <dgm:cxn modelId="{516CA75C-7BD7-4AC9-844B-E0C4F412483A}" srcId="{A8C43A9D-64BB-4E12-956A-3BFD45DE5232}" destId="{EB278611-D1F3-454E-8651-8A9698376A1A}" srcOrd="1" destOrd="0" parTransId="{8AA3880D-A68F-4F8E-8C12-FF257A981510}" sibTransId="{5CC4E589-1319-4BB7-B6C3-CB92E69500C4}"/>
    <dgm:cxn modelId="{076E335E-320E-4788-B27D-8261F0147B66}" type="presOf" srcId="{A8C43A9D-64BB-4E12-956A-3BFD45DE5232}" destId="{83548FB8-13CF-402B-8BAE-FA9BC60FC5D3}" srcOrd="0" destOrd="0" presId="urn:microsoft.com/office/officeart/2016/7/layout/BasicTimeline"/>
    <dgm:cxn modelId="{5BFA6B91-B9A5-48AD-8774-E77A06843D6E}" srcId="{BDD67FE0-5D21-4B0C-B9AD-D9D807421F3E}" destId="{532E3082-AD40-4D48-9B61-37D09103F548}" srcOrd="0" destOrd="0" parTransId="{635FE5D3-240E-44D9-A24A-DF48D97F1F16}" sibTransId="{EE4EB4B5-55D6-4495-8E6F-460555DAB1DF}"/>
    <dgm:cxn modelId="{4C26ED91-9B3D-4C67-AA08-EF858C6EB7A0}" srcId="{7D57FF57-2248-40B1-8B8F-37E376BAC264}" destId="{BC4117AA-1005-47D0-8AF5-97437C42D7F3}" srcOrd="1" destOrd="0" parTransId="{3FC45C3E-5D62-4FDB-B693-740E44C5E7E2}" sibTransId="{283A7352-DEAF-4A2F-B968-9003FC41E860}"/>
    <dgm:cxn modelId="{266CE0B2-A886-4411-A3F4-C0978C98F06C}" type="presOf" srcId="{7D57FF57-2248-40B1-8B8F-37E376BAC264}" destId="{F19E763F-197F-4CA1-97EB-31C120DFC953}" srcOrd="0" destOrd="0" presId="urn:microsoft.com/office/officeart/2016/7/layout/BasicTimeline"/>
    <dgm:cxn modelId="{69C18CBE-F368-44D9-AF09-A589E7C3418B}" type="presOf" srcId="{FE353AED-4429-488A-96BA-83157E2BCE2B}" destId="{E22967A9-B820-47E9-A0E8-C25B932DE437}" srcOrd="0" destOrd="0" presId="urn:microsoft.com/office/officeart/2016/7/layout/BasicTimeline"/>
    <dgm:cxn modelId="{3D9E08C7-02AA-46CB-B6CD-91F5EA220084}" srcId="{BC4117AA-1005-47D0-8AF5-97437C42D7F3}" destId="{FE353AED-4429-488A-96BA-83157E2BCE2B}" srcOrd="0" destOrd="0" parTransId="{A6D03CED-FC80-47DC-BE22-2CDFC5AE8D73}" sibTransId="{29879EB5-FC23-4CC7-90EB-94FD2DEB0429}"/>
    <dgm:cxn modelId="{1C75A3D0-921C-4F18-977B-7B1709B46930}" srcId="{A8C43A9D-64BB-4E12-956A-3BFD45DE5232}" destId="{4C849020-9599-405D-A9EC-78F58B33923C}" srcOrd="0" destOrd="0" parTransId="{038F2C9A-6205-4658-A593-A8A13A277D1A}" sibTransId="{3AB51A25-64AA-4FEA-988F-C74C381CB439}"/>
    <dgm:cxn modelId="{D0DF2EE9-88D2-4AA7-970B-77140F6E2971}" type="presOf" srcId="{19C8E3C2-8B38-43D4-97DA-364E69B34D90}" destId="{64E9837B-85FF-4865-B8BC-61C4C85FC65A}" srcOrd="0" destOrd="1" presId="urn:microsoft.com/office/officeart/2016/7/layout/BasicTimeline"/>
    <dgm:cxn modelId="{2EF03D88-FF23-4CD9-88E5-4B9CB5F67ACD}" type="presParOf" srcId="{F19E763F-197F-4CA1-97EB-31C120DFC953}" destId="{BEEA7402-9439-4933-BAF4-312B2DFF662C}" srcOrd="0" destOrd="0" presId="urn:microsoft.com/office/officeart/2016/7/layout/BasicTimeline"/>
    <dgm:cxn modelId="{59053839-14BC-4710-8F81-E1C72F099A42}" type="presParOf" srcId="{F19E763F-197F-4CA1-97EB-31C120DFC953}" destId="{B387B2BA-553A-4F0A-A6E5-184070F607C1}" srcOrd="1" destOrd="0" presId="urn:microsoft.com/office/officeart/2016/7/layout/BasicTimeline"/>
    <dgm:cxn modelId="{F1817A0C-C9B4-4BDF-8270-035738EA6DC7}" type="presParOf" srcId="{B387B2BA-553A-4F0A-A6E5-184070F607C1}" destId="{F33D8614-9C05-4FCF-888D-3BE4EBCB6634}" srcOrd="0" destOrd="0" presId="urn:microsoft.com/office/officeart/2016/7/layout/BasicTimeline"/>
    <dgm:cxn modelId="{AE2C1785-E249-4EF8-B1B3-D93DBB59C3EB}" type="presParOf" srcId="{F33D8614-9C05-4FCF-888D-3BE4EBCB6634}" destId="{966D77FB-1BEA-49D4-B038-B74FDAE603A4}" srcOrd="0" destOrd="0" presId="urn:microsoft.com/office/officeart/2016/7/layout/BasicTimeline"/>
    <dgm:cxn modelId="{3CF2D414-46C8-49B4-ACD4-345A81A8C7DE}" type="presParOf" srcId="{F33D8614-9C05-4FCF-888D-3BE4EBCB6634}" destId="{0EC28010-052A-4630-9C4E-F8F79DB66FA8}" srcOrd="1" destOrd="0" presId="urn:microsoft.com/office/officeart/2016/7/layout/BasicTimeline"/>
    <dgm:cxn modelId="{62048F9D-FA9E-4376-BD5F-B8452DC8B707}" type="presParOf" srcId="{0EC28010-052A-4630-9C4E-F8F79DB66FA8}" destId="{64E9837B-85FF-4865-B8BC-61C4C85FC65A}" srcOrd="0" destOrd="0" presId="urn:microsoft.com/office/officeart/2016/7/layout/BasicTimeline"/>
    <dgm:cxn modelId="{6D05F0D9-B156-446E-92C3-279A7F30E116}" type="presParOf" srcId="{0EC28010-052A-4630-9C4E-F8F79DB66FA8}" destId="{EB166154-5580-4DC6-AD48-D2FD302B654B}" srcOrd="1" destOrd="0" presId="urn:microsoft.com/office/officeart/2016/7/layout/BasicTimeline"/>
    <dgm:cxn modelId="{25AA47BF-6EC4-4EE3-91FE-03002906586D}" type="presParOf" srcId="{F33D8614-9C05-4FCF-888D-3BE4EBCB6634}" destId="{925C7E2A-F582-42E9-A824-C313A2DE2640}" srcOrd="2" destOrd="0" presId="urn:microsoft.com/office/officeart/2016/7/layout/BasicTimeline"/>
    <dgm:cxn modelId="{6F97C743-64AA-4312-AAFA-B670C7998C34}" type="presParOf" srcId="{F33D8614-9C05-4FCF-888D-3BE4EBCB6634}" destId="{AFE3C987-1C51-461A-B53E-AFFDD8BA1831}" srcOrd="3" destOrd="0" presId="urn:microsoft.com/office/officeart/2016/7/layout/BasicTimeline"/>
    <dgm:cxn modelId="{4322F121-D050-4785-A4FC-A46DB32EED97}" type="presParOf" srcId="{F33D8614-9C05-4FCF-888D-3BE4EBCB6634}" destId="{E923AA2B-348C-45EE-ABCB-DEC0870220DA}" srcOrd="4" destOrd="0" presId="urn:microsoft.com/office/officeart/2016/7/layout/BasicTimeline"/>
    <dgm:cxn modelId="{C904CE8D-D7DD-4EE6-A599-E84CB0584B1F}" type="presParOf" srcId="{B387B2BA-553A-4F0A-A6E5-184070F607C1}" destId="{07C003F3-F63D-4ED8-83DC-6870FE93363A}" srcOrd="1" destOrd="0" presId="urn:microsoft.com/office/officeart/2016/7/layout/BasicTimeline"/>
    <dgm:cxn modelId="{D3F269CD-B980-4015-B94B-5D136DE58479}" type="presParOf" srcId="{B387B2BA-553A-4F0A-A6E5-184070F607C1}" destId="{489D2EFC-D3ED-4228-8A79-8B464CFA8148}" srcOrd="2" destOrd="0" presId="urn:microsoft.com/office/officeart/2016/7/layout/BasicTimeline"/>
    <dgm:cxn modelId="{F84537EC-0528-4DA0-BCA5-D00BE6E29A09}" type="presParOf" srcId="{489D2EFC-D3ED-4228-8A79-8B464CFA8148}" destId="{F7D39EE9-DDF1-43D1-8C0E-A50778AD89FC}" srcOrd="0" destOrd="0" presId="urn:microsoft.com/office/officeart/2016/7/layout/BasicTimeline"/>
    <dgm:cxn modelId="{AF75A279-0E6C-44B6-8828-8E2042FF63D8}" type="presParOf" srcId="{489D2EFC-D3ED-4228-8A79-8B464CFA8148}" destId="{AF21D211-F8AD-4B5E-B938-88B78D896DD3}" srcOrd="1" destOrd="0" presId="urn:microsoft.com/office/officeart/2016/7/layout/BasicTimeline"/>
    <dgm:cxn modelId="{5EA216B4-9174-41F0-8163-9C49D34B8391}" type="presParOf" srcId="{AF21D211-F8AD-4B5E-B938-88B78D896DD3}" destId="{E22967A9-B820-47E9-A0E8-C25B932DE437}" srcOrd="0" destOrd="0" presId="urn:microsoft.com/office/officeart/2016/7/layout/BasicTimeline"/>
    <dgm:cxn modelId="{4041B8C6-B5A0-4A92-893B-A7A058A1F887}" type="presParOf" srcId="{AF21D211-F8AD-4B5E-B938-88B78D896DD3}" destId="{E0B471B2-F518-4BCE-AF70-14DBD4EAAD23}" srcOrd="1" destOrd="0" presId="urn:microsoft.com/office/officeart/2016/7/layout/BasicTimeline"/>
    <dgm:cxn modelId="{4B53BE02-0A80-44FF-9F05-6997EBB3C942}" type="presParOf" srcId="{489D2EFC-D3ED-4228-8A79-8B464CFA8148}" destId="{C849D221-D3C4-4985-B12A-DA6271BFDB54}" srcOrd="2" destOrd="0" presId="urn:microsoft.com/office/officeart/2016/7/layout/BasicTimeline"/>
    <dgm:cxn modelId="{4F4B2D2B-BC52-4E63-8807-2A09BBB5DA56}" type="presParOf" srcId="{489D2EFC-D3ED-4228-8A79-8B464CFA8148}" destId="{FF2B00B8-B644-4CB1-826F-6B5E9DE2A0DA}" srcOrd="3" destOrd="0" presId="urn:microsoft.com/office/officeart/2016/7/layout/BasicTimeline"/>
    <dgm:cxn modelId="{53D3EF3E-243E-4250-BC23-BCE78D8195F0}" type="presParOf" srcId="{489D2EFC-D3ED-4228-8A79-8B464CFA8148}" destId="{062E78DA-EEE7-4BA4-A608-52A872AA3ECA}" srcOrd="4" destOrd="0" presId="urn:microsoft.com/office/officeart/2016/7/layout/BasicTimeline"/>
    <dgm:cxn modelId="{861780A4-BC17-4BA5-BEC3-74CE64254B37}" type="presParOf" srcId="{B387B2BA-553A-4F0A-A6E5-184070F607C1}" destId="{82F29785-3B7A-4513-956B-BF8F159D7A29}" srcOrd="3" destOrd="0" presId="urn:microsoft.com/office/officeart/2016/7/layout/BasicTimeline"/>
    <dgm:cxn modelId="{43D780A8-2AB2-4417-B6D3-2E5CD50C0A60}" type="presParOf" srcId="{B387B2BA-553A-4F0A-A6E5-184070F607C1}" destId="{ECA5C16D-957B-4744-B713-4386BB19E0CF}" srcOrd="4" destOrd="0" presId="urn:microsoft.com/office/officeart/2016/7/layout/BasicTimeline"/>
    <dgm:cxn modelId="{AF220B28-0E31-4241-89FD-5D0D2CA5572A}" type="presParOf" srcId="{ECA5C16D-957B-4744-B713-4386BB19E0CF}" destId="{83548FB8-13CF-402B-8BAE-FA9BC60FC5D3}" srcOrd="0" destOrd="0" presId="urn:microsoft.com/office/officeart/2016/7/layout/BasicTimeline"/>
    <dgm:cxn modelId="{D6BDCC15-4EBB-4F7D-8C4E-4AC62509E6A0}" type="presParOf" srcId="{ECA5C16D-957B-4744-B713-4386BB19E0CF}" destId="{09791EDA-FC39-4A8C-922C-1C37644BC828}" srcOrd="1" destOrd="0" presId="urn:microsoft.com/office/officeart/2016/7/layout/BasicTimeline"/>
    <dgm:cxn modelId="{325E4559-451C-4B6F-ACBB-B1FCCB9C1E1D}" type="presParOf" srcId="{09791EDA-FC39-4A8C-922C-1C37644BC828}" destId="{C5559F30-8A6E-4990-A922-66FA5F11AE39}" srcOrd="0" destOrd="0" presId="urn:microsoft.com/office/officeart/2016/7/layout/BasicTimeline"/>
    <dgm:cxn modelId="{81248CD8-08B6-4319-B7C7-8B5D66E160AC}" type="presParOf" srcId="{09791EDA-FC39-4A8C-922C-1C37644BC828}" destId="{0192A9AA-4AE3-44F5-A2FF-86D9AE888AF6}" srcOrd="1" destOrd="0" presId="urn:microsoft.com/office/officeart/2016/7/layout/BasicTimeline"/>
    <dgm:cxn modelId="{FF0D8671-25CF-4002-9CB9-AFE5F49FE2B1}" type="presParOf" srcId="{ECA5C16D-957B-4744-B713-4386BB19E0CF}" destId="{0FC19522-4CAD-45F4-85F3-1419945E820C}" srcOrd="2" destOrd="0" presId="urn:microsoft.com/office/officeart/2016/7/layout/BasicTimeline"/>
    <dgm:cxn modelId="{3440E5F6-EB96-4D37-86B3-5643393F224A}" type="presParOf" srcId="{ECA5C16D-957B-4744-B713-4386BB19E0CF}" destId="{C2285255-0C38-42C0-BDC8-E1454CF1CD11}" srcOrd="3" destOrd="0" presId="urn:microsoft.com/office/officeart/2016/7/layout/BasicTimeline"/>
    <dgm:cxn modelId="{D754F575-CB3B-4D03-9314-CACD83B64141}" type="presParOf" srcId="{ECA5C16D-957B-4744-B713-4386BB19E0CF}" destId="{3FA20CA8-5E57-4221-A140-94BDE1A7EAA9}"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C955A-C5C6-4C1D-956E-49938B651D32}">
      <dsp:nvSpPr>
        <dsp:cNvPr id="0" name=""/>
        <dsp:cNvSpPr/>
      </dsp:nvSpPr>
      <dsp:spPr>
        <a:xfrm>
          <a:off x="0" y="0"/>
          <a:ext cx="6380327" cy="1510124"/>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Avenir Next LT Pro"/>
            </a:rPr>
            <a:t>ProgressPulse</a:t>
          </a:r>
          <a:endParaRPr lang="en-US" sz="6500" kern="1200" dirty="0"/>
        </a:p>
      </dsp:txBody>
      <dsp:txXfrm>
        <a:off x="0" y="0"/>
        <a:ext cx="6380327" cy="1510124"/>
      </dsp:txXfrm>
    </dsp:sp>
    <dsp:sp modelId="{E174BAC8-C9A6-4855-8DB0-898704B07577}">
      <dsp:nvSpPr>
        <dsp:cNvPr id="0" name=""/>
        <dsp:cNvSpPr/>
      </dsp:nvSpPr>
      <dsp:spPr>
        <a:xfrm>
          <a:off x="0" y="1510124"/>
          <a:ext cx="1595081" cy="317126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venir Next LT Pro"/>
            </a:rPr>
            <a:t>ML Model</a:t>
          </a:r>
          <a:r>
            <a:rPr lang="en-US" sz="1600" kern="1200" dirty="0">
              <a:latin typeface="Avenir Next LT Pro"/>
            </a:rPr>
            <a:t> Implementation for evaluating the SOI Score</a:t>
          </a:r>
          <a:endParaRPr lang="en-US" sz="1600" kern="1200" dirty="0"/>
        </a:p>
      </dsp:txBody>
      <dsp:txXfrm>
        <a:off x="0" y="1510124"/>
        <a:ext cx="1595081" cy="3171261"/>
      </dsp:txXfrm>
    </dsp:sp>
    <dsp:sp modelId="{BD120336-D186-4034-848D-58279DAB3B02}">
      <dsp:nvSpPr>
        <dsp:cNvPr id="0" name=""/>
        <dsp:cNvSpPr/>
      </dsp:nvSpPr>
      <dsp:spPr>
        <a:xfrm>
          <a:off x="1595081" y="1510124"/>
          <a:ext cx="1595081" cy="317126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venir Next LT Pro"/>
            </a:rPr>
            <a:t>Usage of </a:t>
          </a:r>
          <a:r>
            <a:rPr lang="en-US" sz="1600" b="1" kern="1200" dirty="0">
              <a:latin typeface="Avenir Next LT Pro"/>
            </a:rPr>
            <a:t>Transformers model(APIs)</a:t>
          </a:r>
          <a:r>
            <a:rPr lang="en-US" sz="1600" kern="1200" dirty="0">
              <a:latin typeface="Avenir Next LT Pro"/>
            </a:rPr>
            <a:t> for </a:t>
          </a:r>
          <a:r>
            <a:rPr lang="en-US" sz="1600" b="1" kern="1200" dirty="0">
              <a:latin typeface="Avenir Next LT Pro"/>
            </a:rPr>
            <a:t>provision of Student Feedback</a:t>
          </a:r>
          <a:endParaRPr lang="en-US" sz="1600" b="1" kern="1200" dirty="0"/>
        </a:p>
      </dsp:txBody>
      <dsp:txXfrm>
        <a:off x="1595081" y="1510124"/>
        <a:ext cx="1595081" cy="3171261"/>
      </dsp:txXfrm>
    </dsp:sp>
    <dsp:sp modelId="{DCC919C3-AD8F-4BFF-81F7-A368E31E33FB}">
      <dsp:nvSpPr>
        <dsp:cNvPr id="0" name=""/>
        <dsp:cNvSpPr/>
      </dsp:nvSpPr>
      <dsp:spPr>
        <a:xfrm>
          <a:off x="3190163" y="1510124"/>
          <a:ext cx="1595081" cy="317126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venir Next LT Pro"/>
            </a:rPr>
            <a:t>Development Of Interface for the user</a:t>
          </a:r>
          <a:r>
            <a:rPr lang="en-US" sz="1600" kern="1200" dirty="0">
              <a:latin typeface="Avenir Next LT Pro"/>
            </a:rPr>
            <a:t> in the form of a webpage</a:t>
          </a:r>
          <a:endParaRPr lang="en-US" sz="1600" kern="1200" dirty="0"/>
        </a:p>
      </dsp:txBody>
      <dsp:txXfrm>
        <a:off x="3190163" y="1510124"/>
        <a:ext cx="1595081" cy="3171261"/>
      </dsp:txXfrm>
    </dsp:sp>
    <dsp:sp modelId="{2408E705-8C79-4D27-829C-59A3F9D5FF50}">
      <dsp:nvSpPr>
        <dsp:cNvPr id="0" name=""/>
        <dsp:cNvSpPr/>
      </dsp:nvSpPr>
      <dsp:spPr>
        <a:xfrm>
          <a:off x="4785245" y="1510124"/>
          <a:ext cx="1595081" cy="317126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Avenir Next LT Pro"/>
            </a:rPr>
            <a:t>Deployment</a:t>
          </a:r>
          <a:r>
            <a:rPr lang="en-US" sz="1600" kern="1200" dirty="0">
              <a:latin typeface="Avenir Next LT Pro"/>
            </a:rPr>
            <a:t> of the webpage in a Free-Tier Cloud service provider. </a:t>
          </a:r>
        </a:p>
      </dsp:txBody>
      <dsp:txXfrm>
        <a:off x="4785245" y="1510124"/>
        <a:ext cx="1595081" cy="3171261"/>
      </dsp:txXfrm>
    </dsp:sp>
    <dsp:sp modelId="{4F529FD3-F83D-4F4A-B746-4D581F44B8B8}">
      <dsp:nvSpPr>
        <dsp:cNvPr id="0" name=""/>
        <dsp:cNvSpPr/>
      </dsp:nvSpPr>
      <dsp:spPr>
        <a:xfrm>
          <a:off x="0" y="4681385"/>
          <a:ext cx="6380327" cy="352362"/>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A7402-9439-4933-BAF4-312B2DFF662C}">
      <dsp:nvSpPr>
        <dsp:cNvPr id="0" name=""/>
        <dsp:cNvSpPr/>
      </dsp:nvSpPr>
      <dsp:spPr>
        <a:xfrm>
          <a:off x="0" y="2048668"/>
          <a:ext cx="6729413"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966D77FB-1BEA-49D4-B038-B74FDAE603A4}">
      <dsp:nvSpPr>
        <dsp:cNvPr id="0" name=""/>
        <dsp:cNvSpPr/>
      </dsp:nvSpPr>
      <dsp:spPr>
        <a:xfrm>
          <a:off x="187424" y="2200269"/>
          <a:ext cx="2741184" cy="46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latin typeface="Avenir Next LT Pro"/>
            </a:rPr>
            <a:t>Implementation Of ML Model</a:t>
          </a:r>
          <a:endParaRPr lang="en-US" sz="1400" kern="1200" dirty="0"/>
        </a:p>
      </dsp:txBody>
      <dsp:txXfrm>
        <a:off x="187424" y="2200269"/>
        <a:ext cx="2741184" cy="462999"/>
      </dsp:txXfrm>
    </dsp:sp>
    <dsp:sp modelId="{64E9837B-85FF-4865-B8BC-61C4C85FC65A}">
      <dsp:nvSpPr>
        <dsp:cNvPr id="0" name=""/>
        <dsp:cNvSpPr/>
      </dsp:nvSpPr>
      <dsp:spPr>
        <a:xfrm>
          <a:off x="525" y="222280"/>
          <a:ext cx="3114982" cy="104789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pPr>
          <a:r>
            <a:rPr lang="en-US" sz="1200" kern="1200" dirty="0">
              <a:latin typeface="Avenir Next LT Pro"/>
            </a:rPr>
            <a:t>Random Forest Regressor model has been used</a:t>
          </a:r>
          <a:endParaRPr lang="en-US" sz="1200" kern="1200" dirty="0"/>
        </a:p>
        <a:p>
          <a:pPr marL="0" lvl="0" indent="0" algn="l" defTabSz="533400">
            <a:lnSpc>
              <a:spcPct val="90000"/>
            </a:lnSpc>
            <a:spcBef>
              <a:spcPct val="0"/>
            </a:spcBef>
            <a:spcAft>
              <a:spcPct val="35000"/>
            </a:spcAft>
            <a:buNone/>
          </a:pPr>
          <a:r>
            <a:rPr lang="en-US" sz="1200" b="0" kern="1200" dirty="0">
              <a:latin typeface="Avenir Next LT Pro"/>
            </a:rPr>
            <a:t>Trained with trained dataset and MAE was observed to be 2</a:t>
          </a:r>
          <a:endParaRPr lang="en-US" sz="1200" b="0" kern="1200" dirty="0"/>
        </a:p>
      </dsp:txBody>
      <dsp:txXfrm>
        <a:off x="51679" y="273434"/>
        <a:ext cx="3012674" cy="945585"/>
      </dsp:txXfrm>
    </dsp:sp>
    <dsp:sp modelId="{925C7E2A-F582-42E9-A824-C313A2DE2640}">
      <dsp:nvSpPr>
        <dsp:cNvPr id="0" name=""/>
        <dsp:cNvSpPr/>
      </dsp:nvSpPr>
      <dsp:spPr>
        <a:xfrm>
          <a:off x="1558016" y="1270174"/>
          <a:ext cx="0" cy="77849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D39EE9-DDF1-43D1-8C0E-A50778AD89FC}">
      <dsp:nvSpPr>
        <dsp:cNvPr id="0" name=""/>
        <dsp:cNvSpPr/>
      </dsp:nvSpPr>
      <dsp:spPr>
        <a:xfrm>
          <a:off x="1994114" y="1434067"/>
          <a:ext cx="2741184" cy="46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dirty="0">
              <a:latin typeface="Avenir Next LT Pro"/>
            </a:rPr>
            <a:t>Feedback System</a:t>
          </a:r>
          <a:endParaRPr lang="en-US" sz="1400" b="1" kern="1200" dirty="0"/>
        </a:p>
      </dsp:txBody>
      <dsp:txXfrm>
        <a:off x="1994114" y="1434067"/>
        <a:ext cx="2741184" cy="462999"/>
      </dsp:txXfrm>
    </dsp:sp>
    <dsp:sp modelId="{AFE3C987-1C51-461A-B53E-AFFDD8BA1831}">
      <dsp:nvSpPr>
        <dsp:cNvPr id="0" name=""/>
        <dsp:cNvSpPr/>
      </dsp:nvSpPr>
      <dsp:spPr>
        <a:xfrm>
          <a:off x="1527286" y="2017938"/>
          <a:ext cx="61460" cy="6146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967A9-B820-47E9-A0E8-C25B932DE437}">
      <dsp:nvSpPr>
        <dsp:cNvPr id="0" name=""/>
        <dsp:cNvSpPr/>
      </dsp:nvSpPr>
      <dsp:spPr>
        <a:xfrm>
          <a:off x="1807215" y="2827162"/>
          <a:ext cx="3114982" cy="8077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latin typeface="Avenir Next LT Pro"/>
            </a:rPr>
            <a:t>Used Meta(Llama 3.2) which generates text according to the parameters of the student's eavluation </a:t>
          </a:r>
          <a:endParaRPr lang="en-US" sz="1200" b="0" kern="1200" dirty="0"/>
        </a:p>
      </dsp:txBody>
      <dsp:txXfrm>
        <a:off x="1846646" y="2866593"/>
        <a:ext cx="3036120" cy="728889"/>
      </dsp:txXfrm>
    </dsp:sp>
    <dsp:sp modelId="{C849D221-D3C4-4985-B12A-DA6271BFDB54}">
      <dsp:nvSpPr>
        <dsp:cNvPr id="0" name=""/>
        <dsp:cNvSpPr/>
      </dsp:nvSpPr>
      <dsp:spPr>
        <a:xfrm>
          <a:off x="3364706" y="2048668"/>
          <a:ext cx="0" cy="77849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3548FB8-13CF-402B-8BAE-FA9BC60FC5D3}">
      <dsp:nvSpPr>
        <dsp:cNvPr id="0" name=""/>
        <dsp:cNvSpPr/>
      </dsp:nvSpPr>
      <dsp:spPr>
        <a:xfrm>
          <a:off x="3800804" y="2200269"/>
          <a:ext cx="2741184" cy="46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dirty="0">
              <a:latin typeface="Avenir Next LT Pro"/>
            </a:rPr>
            <a:t>Tangible User Interface</a:t>
          </a:r>
          <a:endParaRPr lang="en-US" sz="1400" b="1" kern="1200" dirty="0"/>
        </a:p>
      </dsp:txBody>
      <dsp:txXfrm>
        <a:off x="3800804" y="2200269"/>
        <a:ext cx="2741184" cy="462999"/>
      </dsp:txXfrm>
    </dsp:sp>
    <dsp:sp modelId="{FF2B00B8-B644-4CB1-826F-6B5E9DE2A0DA}">
      <dsp:nvSpPr>
        <dsp:cNvPr id="0" name=""/>
        <dsp:cNvSpPr/>
      </dsp:nvSpPr>
      <dsp:spPr>
        <a:xfrm>
          <a:off x="3333976" y="2017938"/>
          <a:ext cx="61460" cy="6146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59F30-8A6E-4990-A922-66FA5F11AE39}">
      <dsp:nvSpPr>
        <dsp:cNvPr id="0" name=""/>
        <dsp:cNvSpPr/>
      </dsp:nvSpPr>
      <dsp:spPr>
        <a:xfrm>
          <a:off x="3613905" y="25800"/>
          <a:ext cx="3114982" cy="124437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Avenir Next LT Pro"/>
            </a:rPr>
            <a:t>Deployment Of Webpage as a website with the help of Free-Tier Cloud Server .</a:t>
          </a:r>
        </a:p>
        <a:p>
          <a:pPr marL="0" lvl="0" indent="0" algn="l" defTabSz="533400" rtl="0">
            <a:lnSpc>
              <a:spcPct val="90000"/>
            </a:lnSpc>
            <a:spcBef>
              <a:spcPct val="0"/>
            </a:spcBef>
            <a:spcAft>
              <a:spcPct val="35000"/>
            </a:spcAft>
            <a:buNone/>
          </a:pPr>
          <a:r>
            <a:rPr lang="en-US" sz="1200" kern="1200" dirty="0">
              <a:latin typeface="Avenir Next LT Pro"/>
            </a:rPr>
            <a:t>Might affect the loading speed of website by 2 mins.</a:t>
          </a:r>
        </a:p>
      </dsp:txBody>
      <dsp:txXfrm>
        <a:off x="3674650" y="86545"/>
        <a:ext cx="2993492" cy="1122884"/>
      </dsp:txXfrm>
    </dsp:sp>
    <dsp:sp modelId="{0FC19522-4CAD-45F4-85F3-1419945E820C}">
      <dsp:nvSpPr>
        <dsp:cNvPr id="0" name=""/>
        <dsp:cNvSpPr/>
      </dsp:nvSpPr>
      <dsp:spPr>
        <a:xfrm>
          <a:off x="5171396" y="1270174"/>
          <a:ext cx="0" cy="778494"/>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2285255-0C38-42C0-BDC8-E1454CF1CD11}">
      <dsp:nvSpPr>
        <dsp:cNvPr id="0" name=""/>
        <dsp:cNvSpPr/>
      </dsp:nvSpPr>
      <dsp:spPr>
        <a:xfrm>
          <a:off x="5140666" y="2017938"/>
          <a:ext cx="61460" cy="6146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9/6/2025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5681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9/6/2025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67194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9/6/2025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2166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9/6/2025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0878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9/6/2025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7622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9/6/2025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7827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9/6/2025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7205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9/6/2025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51012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9/6/2025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35405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9/6/2025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828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9/6/2025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61194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9/6/2025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3450255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2" r:id="rId6"/>
    <p:sldLayoutId id="2147483748" r:id="rId7"/>
    <p:sldLayoutId id="2147483749" r:id="rId8"/>
    <p:sldLayoutId id="2147483750" r:id="rId9"/>
    <p:sldLayoutId id="2147483751" r:id="rId10"/>
    <p:sldLayoutId id="21474837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rogresspulse-ntif.onrender.com/"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FB05B0-23A5-DF63-3B1D-5AA34F4DF38A}"/>
              </a:ext>
            </a:extLst>
          </p:cNvPr>
          <p:cNvPicPr>
            <a:picLocks noChangeAspect="1"/>
          </p:cNvPicPr>
          <p:nvPr/>
        </p:nvPicPr>
        <p:blipFill>
          <a:blip r:embed="rId2"/>
          <a:srcRect l="4413" r="791" b="4"/>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BF2210-D08F-F16A-FC35-372F4E308ED0}"/>
              </a:ext>
            </a:extLst>
          </p:cNvPr>
          <p:cNvSpPr>
            <a:spLocks noGrp="1"/>
          </p:cNvSpPr>
          <p:nvPr>
            <p:ph type="ctrTitle"/>
          </p:nvPr>
        </p:nvSpPr>
        <p:spPr>
          <a:xfrm>
            <a:off x="477981" y="1122363"/>
            <a:ext cx="4414943" cy="3204134"/>
          </a:xfrm>
        </p:spPr>
        <p:txBody>
          <a:bodyPr anchor="b">
            <a:normAutofit/>
          </a:bodyPr>
          <a:lstStyle/>
          <a:p>
            <a:r>
              <a:rPr lang="en-US" sz="4800" err="1"/>
              <a:t>ProgressPulse</a:t>
            </a:r>
            <a:endParaRPr lang="en-US"/>
          </a:p>
        </p:txBody>
      </p:sp>
      <p:sp>
        <p:nvSpPr>
          <p:cNvPr id="3" name="Subtitle 2">
            <a:extLst>
              <a:ext uri="{FF2B5EF4-FFF2-40B4-BE49-F238E27FC236}">
                <a16:creationId xmlns:a16="http://schemas.microsoft.com/office/drawing/2014/main" id="{9E3EBCCF-5AD9-D0AF-F273-B4DA3742B9F0}"/>
              </a:ext>
            </a:extLst>
          </p:cNvPr>
          <p:cNvSpPr>
            <a:spLocks noGrp="1"/>
          </p:cNvSpPr>
          <p:nvPr>
            <p:ph type="subTitle" idx="1"/>
          </p:nvPr>
        </p:nvSpPr>
        <p:spPr>
          <a:xfrm>
            <a:off x="477980" y="4872922"/>
            <a:ext cx="4023359" cy="1208141"/>
          </a:xfrm>
        </p:spPr>
        <p:txBody>
          <a:bodyPr vert="horz" lIns="91440" tIns="45720" rIns="91440" bIns="45720" rtlCol="0" anchor="t">
            <a:normAutofit/>
          </a:bodyPr>
          <a:lstStyle/>
          <a:p>
            <a:r>
              <a:rPr lang="en-US" sz="2000" dirty="0"/>
              <a:t>Transforming the method of Academic Evaluation</a:t>
            </a:r>
            <a:endParaRPr lang="en-US" dirty="0"/>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blue text on a white background&#10;&#10;Description automatically generated">
            <a:extLst>
              <a:ext uri="{FF2B5EF4-FFF2-40B4-BE49-F238E27FC236}">
                <a16:creationId xmlns:a16="http://schemas.microsoft.com/office/drawing/2014/main" id="{2F15DC0E-D77D-86F1-17D0-960CD521AAF4}"/>
              </a:ext>
            </a:extLst>
          </p:cNvPr>
          <p:cNvPicPr>
            <a:picLocks noChangeAspect="1"/>
          </p:cNvPicPr>
          <p:nvPr/>
        </p:nvPicPr>
        <p:blipFill>
          <a:blip r:embed="rId3"/>
          <a:stretch>
            <a:fillRect/>
          </a:stretch>
        </p:blipFill>
        <p:spPr>
          <a:xfrm>
            <a:off x="476250" y="369849"/>
            <a:ext cx="2825750" cy="1154719"/>
          </a:xfrm>
          <a:prstGeom prst="rect">
            <a:avLst/>
          </a:prstGeom>
          <a:ln>
            <a:solidFill>
              <a:schemeClr val="bg1"/>
            </a:solidFill>
          </a:ln>
        </p:spPr>
      </p:pic>
    </p:spTree>
    <p:extLst>
      <p:ext uri="{BB962C8B-B14F-4D97-AF65-F5344CB8AC3E}">
        <p14:creationId xmlns:p14="http://schemas.microsoft.com/office/powerpoint/2010/main" val="2848207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D2449-840A-4EAD-D08E-3F97305473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35275D-0F5F-7243-4A6F-7EDBAFF304F5}"/>
              </a:ext>
            </a:extLst>
          </p:cNvPr>
          <p:cNvSpPr>
            <a:spLocks noGrp="1"/>
          </p:cNvSpPr>
          <p:nvPr>
            <p:ph type="title"/>
          </p:nvPr>
        </p:nvSpPr>
        <p:spPr/>
        <p:txBody>
          <a:bodyPr/>
          <a:lstStyle/>
          <a:p>
            <a:r>
              <a:rPr lang="en-US" dirty="0"/>
              <a:t>Errors and Debug Logs</a:t>
            </a:r>
          </a:p>
        </p:txBody>
      </p:sp>
      <p:pic>
        <p:nvPicPr>
          <p:cNvPr id="5" name="Picture 4" descr="A blue text on a white background&#10;&#10;Description automatically generated">
            <a:extLst>
              <a:ext uri="{FF2B5EF4-FFF2-40B4-BE49-F238E27FC236}">
                <a16:creationId xmlns:a16="http://schemas.microsoft.com/office/drawing/2014/main" id="{587B7FBE-81DE-0C80-C364-3B39CF0A5CB1}"/>
              </a:ext>
            </a:extLst>
          </p:cNvPr>
          <p:cNvPicPr>
            <a:picLocks noChangeAspect="1"/>
          </p:cNvPicPr>
          <p:nvPr/>
        </p:nvPicPr>
        <p:blipFill>
          <a:blip r:embed="rId2"/>
          <a:stretch>
            <a:fillRect/>
          </a:stretch>
        </p:blipFill>
        <p:spPr>
          <a:xfrm>
            <a:off x="10279889" y="6056415"/>
            <a:ext cx="1915902" cy="802153"/>
          </a:xfrm>
          <a:prstGeom prst="rect">
            <a:avLst/>
          </a:prstGeom>
          <a:ln>
            <a:solidFill>
              <a:schemeClr val="bg1"/>
            </a:solidFill>
          </a:ln>
        </p:spPr>
      </p:pic>
      <p:pic>
        <p:nvPicPr>
          <p:cNvPr id="7" name="Content Placeholder 6">
            <a:extLst>
              <a:ext uri="{FF2B5EF4-FFF2-40B4-BE49-F238E27FC236}">
                <a16:creationId xmlns:a16="http://schemas.microsoft.com/office/drawing/2014/main" id="{74E1D19D-F144-257A-7633-C172CCB2265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b="5537"/>
          <a:stretch>
            <a:fillRect/>
          </a:stretch>
        </p:blipFill>
        <p:spPr>
          <a:xfrm>
            <a:off x="2314269" y="2129745"/>
            <a:ext cx="7563462" cy="3792084"/>
          </a:xfrm>
        </p:spPr>
      </p:pic>
    </p:spTree>
    <p:extLst>
      <p:ext uri="{BB962C8B-B14F-4D97-AF65-F5344CB8AC3E}">
        <p14:creationId xmlns:p14="http://schemas.microsoft.com/office/powerpoint/2010/main" val="69706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B23D4-3DD4-3661-7C99-A5C4180E8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7A757A-2FF2-8B78-2E0A-C191670705D4}"/>
              </a:ext>
            </a:extLst>
          </p:cNvPr>
          <p:cNvSpPr>
            <a:spLocks noGrp="1"/>
          </p:cNvSpPr>
          <p:nvPr>
            <p:ph type="title"/>
          </p:nvPr>
        </p:nvSpPr>
        <p:spPr/>
        <p:txBody>
          <a:bodyPr/>
          <a:lstStyle/>
          <a:p>
            <a:r>
              <a:rPr lang="en-US" dirty="0"/>
              <a:t>Errors and Debug Logs</a:t>
            </a:r>
          </a:p>
        </p:txBody>
      </p:sp>
      <p:pic>
        <p:nvPicPr>
          <p:cNvPr id="5" name="Picture 4" descr="A blue text on a white background&#10;&#10;Description automatically generated">
            <a:extLst>
              <a:ext uri="{FF2B5EF4-FFF2-40B4-BE49-F238E27FC236}">
                <a16:creationId xmlns:a16="http://schemas.microsoft.com/office/drawing/2014/main" id="{899EB58A-7152-CF8B-955C-6F5FB1EDDCB8}"/>
              </a:ext>
            </a:extLst>
          </p:cNvPr>
          <p:cNvPicPr>
            <a:picLocks noChangeAspect="1"/>
          </p:cNvPicPr>
          <p:nvPr/>
        </p:nvPicPr>
        <p:blipFill>
          <a:blip r:embed="rId2"/>
          <a:stretch>
            <a:fillRect/>
          </a:stretch>
        </p:blipFill>
        <p:spPr>
          <a:xfrm>
            <a:off x="10279889" y="6056415"/>
            <a:ext cx="1915902" cy="802153"/>
          </a:xfrm>
          <a:prstGeom prst="rect">
            <a:avLst/>
          </a:prstGeom>
          <a:ln>
            <a:solidFill>
              <a:schemeClr val="bg1"/>
            </a:solidFill>
          </a:ln>
        </p:spPr>
      </p:pic>
      <p:pic>
        <p:nvPicPr>
          <p:cNvPr id="8" name="Content Placeholder 7">
            <a:extLst>
              <a:ext uri="{FF2B5EF4-FFF2-40B4-BE49-F238E27FC236}">
                <a16:creationId xmlns:a16="http://schemas.microsoft.com/office/drawing/2014/main" id="{E06A1F82-EBE6-A294-1863-5F10E220F6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2255" y="2304656"/>
            <a:ext cx="10387489" cy="3380914"/>
          </a:xfrm>
        </p:spPr>
      </p:pic>
    </p:spTree>
    <p:extLst>
      <p:ext uri="{BB962C8B-B14F-4D97-AF65-F5344CB8AC3E}">
        <p14:creationId xmlns:p14="http://schemas.microsoft.com/office/powerpoint/2010/main" val="4042738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cxnSp>
        <p:nvCxnSpPr>
          <p:cNvPr id="20"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144B498-CCDC-D4DC-B7BB-68A8A7A83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4248"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F65C51B8-7FB2-B0E3-B91E-EDE32BE6CAD2}"/>
              </a:ext>
            </a:extLst>
          </p:cNvPr>
          <p:cNvSpPr>
            <a:spLocks noGrp="1"/>
          </p:cNvSpPr>
          <p:nvPr>
            <p:ph type="ctrTitle"/>
          </p:nvPr>
        </p:nvSpPr>
        <p:spPr>
          <a:xfrm>
            <a:off x="476358" y="3086136"/>
            <a:ext cx="4023360" cy="872067"/>
          </a:xfrm>
        </p:spPr>
        <p:txBody>
          <a:bodyPr anchor="b">
            <a:normAutofit/>
          </a:bodyPr>
          <a:lstStyle/>
          <a:p>
            <a:r>
              <a:rPr lang="en-US" sz="4800" dirty="0"/>
              <a:t>THANK YOU</a:t>
            </a:r>
          </a:p>
        </p:txBody>
      </p:sp>
      <p:sp>
        <p:nvSpPr>
          <p:cNvPr id="24" name="Rectangle 23">
            <a:extLst>
              <a:ext uri="{FF2B5EF4-FFF2-40B4-BE49-F238E27FC236}">
                <a16:creationId xmlns:a16="http://schemas.microsoft.com/office/drawing/2014/main" id="{2165A4AE-FFE9-B2D5-017C-17337DDB3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Arrow Connector 5">
            <a:extLst>
              <a:ext uri="{FF2B5EF4-FFF2-40B4-BE49-F238E27FC236}">
                <a16:creationId xmlns:a16="http://schemas.microsoft.com/office/drawing/2014/main" id="{062A62D2-7443-5295-4CCC-2E876418D10B}"/>
              </a:ext>
            </a:extLst>
          </p:cNvPr>
          <p:cNvCxnSpPr>
            <a:cxnSpLocks/>
          </p:cNvCxnSpPr>
          <p:nvPr/>
        </p:nvCxnSpPr>
        <p:spPr>
          <a:xfrm flipV="1">
            <a:off x="570253" y="4255891"/>
            <a:ext cx="2702983" cy="4234"/>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A75F451-2989-D163-8BBA-0297502772C9}"/>
              </a:ext>
            </a:extLst>
          </p:cNvPr>
          <p:cNvSpPr txBox="1"/>
          <p:nvPr/>
        </p:nvSpPr>
        <p:spPr>
          <a:xfrm>
            <a:off x="476358" y="973646"/>
            <a:ext cx="40171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Website </a:t>
            </a:r>
            <a:r>
              <a:rPr lang="en-US" dirty="0"/>
              <a:t>: </a:t>
            </a:r>
            <a:r>
              <a:rPr lang="en-US" dirty="0">
                <a:ea typeface="+mn-lt"/>
                <a:cs typeface="+mn-lt"/>
              </a:rPr>
              <a:t> </a:t>
            </a:r>
            <a:r>
              <a:rPr lang="en-US" b="1" dirty="0">
                <a:ea typeface="+mn-lt"/>
                <a:cs typeface="+mn-lt"/>
                <a:hlinkClick r:id="rId3">
                  <a:extLst>
                    <a:ext uri="{A12FA001-AC4F-418D-AE19-62706E023703}">
                      <ahyp:hlinkClr xmlns:ahyp="http://schemas.microsoft.com/office/drawing/2018/hyperlinkcolor" val="tx"/>
                    </a:ext>
                  </a:extLst>
                </a:hlinkClick>
              </a:rPr>
              <a:t>https://progresspulse1.onrender.com/</a:t>
            </a:r>
          </a:p>
          <a:p>
            <a:endParaRPr lang="en-US" dirty="0"/>
          </a:p>
          <a:p>
            <a:r>
              <a:rPr lang="en-US" dirty="0"/>
              <a:t>Note : Delay might be there for ~2 mins</a:t>
            </a:r>
          </a:p>
        </p:txBody>
      </p:sp>
    </p:spTree>
    <p:extLst>
      <p:ext uri="{BB962C8B-B14F-4D97-AF65-F5344CB8AC3E}">
        <p14:creationId xmlns:p14="http://schemas.microsoft.com/office/powerpoint/2010/main" val="14728489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EF77-78B5-B109-F953-3E18F3E23F95}"/>
              </a:ext>
            </a:extLst>
          </p:cNvPr>
          <p:cNvSpPr>
            <a:spLocks noGrp="1"/>
          </p:cNvSpPr>
          <p:nvPr>
            <p:ph type="title"/>
          </p:nvPr>
        </p:nvSpPr>
        <p:spPr/>
        <p:txBody>
          <a:bodyPr/>
          <a:lstStyle/>
          <a:p>
            <a:r>
              <a:rPr lang="en-US" dirty="0"/>
              <a:t>Project Objective</a:t>
            </a:r>
          </a:p>
        </p:txBody>
      </p:sp>
      <p:sp>
        <p:nvSpPr>
          <p:cNvPr id="3" name="Content Placeholder 2">
            <a:extLst>
              <a:ext uri="{FF2B5EF4-FFF2-40B4-BE49-F238E27FC236}">
                <a16:creationId xmlns:a16="http://schemas.microsoft.com/office/drawing/2014/main" id="{BA19E347-49C3-241F-3E99-91211172CF3A}"/>
              </a:ext>
            </a:extLst>
          </p:cNvPr>
          <p:cNvSpPr>
            <a:spLocks noGrp="1"/>
          </p:cNvSpPr>
          <p:nvPr>
            <p:ph idx="1"/>
          </p:nvPr>
        </p:nvSpPr>
        <p:spPr>
          <a:xfrm>
            <a:off x="1115568" y="2329858"/>
            <a:ext cx="10168128" cy="4043425"/>
          </a:xfrm>
        </p:spPr>
        <p:txBody>
          <a:bodyPr vert="horz" lIns="91440" tIns="45720" rIns="91440" bIns="45720" rtlCol="0" anchor="t">
            <a:normAutofit/>
          </a:bodyPr>
          <a:lstStyle/>
          <a:p>
            <a:r>
              <a:rPr lang="en-US" sz="2200" dirty="0"/>
              <a:t>In conventional system, students are judged for their performance based on their academic records.</a:t>
            </a:r>
          </a:p>
          <a:p>
            <a:r>
              <a:rPr lang="en-US" sz="2200" dirty="0"/>
              <a:t>Scope of improvement is considered proportional with the past and current academic grade.</a:t>
            </a:r>
          </a:p>
          <a:p>
            <a:r>
              <a:rPr lang="en-US" sz="2200" dirty="0"/>
              <a:t>Consideration of other parameters crucial for the student's scope of improvement</a:t>
            </a:r>
          </a:p>
          <a:p>
            <a:r>
              <a:rPr lang="en-US" sz="2200" dirty="0"/>
              <a:t>To provide constructive feedback and actionable insights along with evaluating the scope of improvement.</a:t>
            </a:r>
          </a:p>
        </p:txBody>
      </p:sp>
      <p:pic>
        <p:nvPicPr>
          <p:cNvPr id="9" name="Picture 8" descr="A blue text on a white background&#10;&#10;Description automatically generated">
            <a:extLst>
              <a:ext uri="{FF2B5EF4-FFF2-40B4-BE49-F238E27FC236}">
                <a16:creationId xmlns:a16="http://schemas.microsoft.com/office/drawing/2014/main" id="{C02A1451-0A95-E578-B2F9-0E40D19ECF9A}"/>
              </a:ext>
            </a:extLst>
          </p:cNvPr>
          <p:cNvPicPr>
            <a:picLocks noChangeAspect="1"/>
          </p:cNvPicPr>
          <p:nvPr/>
        </p:nvPicPr>
        <p:blipFill>
          <a:blip r:embed="rId2"/>
          <a:stretch>
            <a:fillRect/>
          </a:stretch>
        </p:blipFill>
        <p:spPr>
          <a:xfrm>
            <a:off x="10279889" y="6056415"/>
            <a:ext cx="1915902" cy="802153"/>
          </a:xfrm>
          <a:prstGeom prst="rect">
            <a:avLst/>
          </a:prstGeom>
          <a:ln>
            <a:solidFill>
              <a:schemeClr val="bg1"/>
            </a:solidFill>
          </a:ln>
        </p:spPr>
      </p:pic>
    </p:spTree>
    <p:extLst>
      <p:ext uri="{BB962C8B-B14F-4D97-AF65-F5344CB8AC3E}">
        <p14:creationId xmlns:p14="http://schemas.microsoft.com/office/powerpoint/2010/main" val="204784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E8EE-ABEB-2D58-FC22-AF970A12A07C}"/>
              </a:ext>
            </a:extLst>
          </p:cNvPr>
          <p:cNvSpPr>
            <a:spLocks noGrp="1"/>
          </p:cNvSpPr>
          <p:nvPr>
            <p:ph type="title"/>
          </p:nvPr>
        </p:nvSpPr>
        <p:spPr/>
        <p:txBody>
          <a:bodyPr/>
          <a:lstStyle/>
          <a:p>
            <a:r>
              <a:rPr lang="en-US" dirty="0"/>
              <a:t>Methodology Implemented</a:t>
            </a:r>
          </a:p>
        </p:txBody>
      </p:sp>
      <p:sp>
        <p:nvSpPr>
          <p:cNvPr id="3" name="Content Placeholder 2">
            <a:extLst>
              <a:ext uri="{FF2B5EF4-FFF2-40B4-BE49-F238E27FC236}">
                <a16:creationId xmlns:a16="http://schemas.microsoft.com/office/drawing/2014/main" id="{3F98113C-7A9B-4659-A2CD-C24D16DB47E5}"/>
              </a:ext>
            </a:extLst>
          </p:cNvPr>
          <p:cNvSpPr>
            <a:spLocks noGrp="1"/>
          </p:cNvSpPr>
          <p:nvPr>
            <p:ph idx="1"/>
          </p:nvPr>
        </p:nvSpPr>
        <p:spPr>
          <a:xfrm>
            <a:off x="1115568" y="2329858"/>
            <a:ext cx="10168128" cy="3990508"/>
          </a:xfrm>
        </p:spPr>
        <p:txBody>
          <a:bodyPr vert="horz" lIns="91440" tIns="45720" rIns="91440" bIns="45720" rtlCol="0" anchor="t">
            <a:normAutofit/>
          </a:bodyPr>
          <a:lstStyle/>
          <a:p>
            <a:r>
              <a:rPr lang="en-US" sz="2400" dirty="0"/>
              <a:t>The project is developed considering the problem-solving approach of </a:t>
            </a:r>
            <a:r>
              <a:rPr lang="en-US" sz="2400" b="1" dirty="0">
                <a:solidFill>
                  <a:srgbClr val="0070C0"/>
                </a:solidFill>
              </a:rPr>
              <a:t>"Systems Thinking"</a:t>
            </a:r>
          </a:p>
          <a:p>
            <a:r>
              <a:rPr lang="en-US" sz="2400" dirty="0">
                <a:ea typeface="+mn-lt"/>
                <a:cs typeface="+mn-lt"/>
              </a:rPr>
              <a:t>It is an approach to problem solving which takes into account the overall system as well as its individual parts</a:t>
            </a:r>
            <a:endParaRPr lang="en-US" sz="2400" dirty="0"/>
          </a:p>
          <a:p>
            <a:r>
              <a:rPr lang="en-US" sz="2400" dirty="0"/>
              <a:t>Peter Sange - "</a:t>
            </a:r>
            <a:r>
              <a:rPr lang="en-US" sz="2400" dirty="0">
                <a:ea typeface="+mn-lt"/>
                <a:cs typeface="+mn-lt"/>
              </a:rPr>
              <a:t>It is a </a:t>
            </a:r>
            <a:r>
              <a:rPr lang="en-US" sz="2400" b="1" dirty="0">
                <a:ea typeface="+mn-lt"/>
                <a:cs typeface="+mn-lt"/>
              </a:rPr>
              <a:t>framework for seeing interrelationships</a:t>
            </a:r>
            <a:r>
              <a:rPr lang="en-US" sz="2400" dirty="0">
                <a:ea typeface="+mn-lt"/>
                <a:cs typeface="+mn-lt"/>
              </a:rPr>
              <a:t> rather than things, for seeing patterns rather than static snapshots. It is a set of general principles spanning fields as diverse as physical and social sciences, engineering and management</a:t>
            </a:r>
            <a:r>
              <a:rPr lang="en-US" sz="2400" dirty="0"/>
              <a:t>."</a:t>
            </a:r>
          </a:p>
        </p:txBody>
      </p:sp>
      <p:pic>
        <p:nvPicPr>
          <p:cNvPr id="7" name="Picture 6" descr="A blue text on a white background&#10;&#10;Description automatically generated">
            <a:extLst>
              <a:ext uri="{FF2B5EF4-FFF2-40B4-BE49-F238E27FC236}">
                <a16:creationId xmlns:a16="http://schemas.microsoft.com/office/drawing/2014/main" id="{84DE8A49-47BA-5140-BDE9-4D6F59AF3EC3}"/>
              </a:ext>
            </a:extLst>
          </p:cNvPr>
          <p:cNvPicPr>
            <a:picLocks noChangeAspect="1"/>
          </p:cNvPicPr>
          <p:nvPr/>
        </p:nvPicPr>
        <p:blipFill>
          <a:blip r:embed="rId2"/>
          <a:stretch>
            <a:fillRect/>
          </a:stretch>
        </p:blipFill>
        <p:spPr>
          <a:xfrm>
            <a:off x="10279889" y="6056415"/>
            <a:ext cx="1915902" cy="802153"/>
          </a:xfrm>
          <a:prstGeom prst="rect">
            <a:avLst/>
          </a:prstGeom>
          <a:ln>
            <a:solidFill>
              <a:schemeClr val="bg1"/>
            </a:solidFill>
          </a:ln>
        </p:spPr>
      </p:pic>
    </p:spTree>
    <p:extLst>
      <p:ext uri="{BB962C8B-B14F-4D97-AF65-F5344CB8AC3E}">
        <p14:creationId xmlns:p14="http://schemas.microsoft.com/office/powerpoint/2010/main" val="1303478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14B14-7680-B784-7AE0-A695144DA59C}"/>
              </a:ext>
            </a:extLst>
          </p:cNvPr>
          <p:cNvSpPr>
            <a:spLocks noGrp="1"/>
          </p:cNvSpPr>
          <p:nvPr>
            <p:ph type="title"/>
          </p:nvPr>
        </p:nvSpPr>
        <p:spPr/>
        <p:txBody>
          <a:bodyPr/>
          <a:lstStyle/>
          <a:p>
            <a:r>
              <a:rPr lang="en-US" dirty="0"/>
              <a:t>Methodology Implemented</a:t>
            </a:r>
          </a:p>
        </p:txBody>
      </p:sp>
      <p:sp>
        <p:nvSpPr>
          <p:cNvPr id="3" name="Content Placeholder 2">
            <a:extLst>
              <a:ext uri="{FF2B5EF4-FFF2-40B4-BE49-F238E27FC236}">
                <a16:creationId xmlns:a16="http://schemas.microsoft.com/office/drawing/2014/main" id="{FBF51B0C-8937-9B70-1CC1-1B8C9C7123F2}"/>
              </a:ext>
            </a:extLst>
          </p:cNvPr>
          <p:cNvSpPr>
            <a:spLocks noGrp="1"/>
          </p:cNvSpPr>
          <p:nvPr>
            <p:ph idx="1"/>
          </p:nvPr>
        </p:nvSpPr>
        <p:spPr/>
        <p:txBody>
          <a:bodyPr vert="horz" lIns="91440" tIns="45720" rIns="91440" bIns="45720" rtlCol="0" anchor="t">
            <a:normAutofit/>
          </a:bodyPr>
          <a:lstStyle/>
          <a:p>
            <a:r>
              <a:rPr lang="en-US" dirty="0"/>
              <a:t>Why Systems Thinking ?</a:t>
            </a:r>
          </a:p>
          <a:p>
            <a:r>
              <a:rPr lang="en-US" dirty="0">
                <a:ea typeface="+mn-lt"/>
                <a:cs typeface="+mn-lt"/>
              </a:rPr>
              <a:t>In context to the project, here </a:t>
            </a:r>
            <a:r>
              <a:rPr lang="en-US" b="1" dirty="0">
                <a:ea typeface="+mn-lt"/>
                <a:cs typeface="+mn-lt"/>
              </a:rPr>
              <a:t>academic grades are being considered as a sole parameter</a:t>
            </a:r>
            <a:r>
              <a:rPr lang="en-US" dirty="0">
                <a:ea typeface="+mn-lt"/>
                <a:cs typeface="+mn-lt"/>
              </a:rPr>
              <a:t> for the scope of improvement of the student.</a:t>
            </a:r>
          </a:p>
          <a:p>
            <a:r>
              <a:rPr lang="en-US" dirty="0">
                <a:ea typeface="+mn-lt"/>
                <a:cs typeface="+mn-lt"/>
              </a:rPr>
              <a:t>But there are many other parameters which could play a significant role in the scope of improvement of a student.</a:t>
            </a:r>
          </a:p>
        </p:txBody>
      </p:sp>
      <p:pic>
        <p:nvPicPr>
          <p:cNvPr id="7" name="Picture 6" descr="A blue text on a white background&#10;&#10;Description automatically generated">
            <a:extLst>
              <a:ext uri="{FF2B5EF4-FFF2-40B4-BE49-F238E27FC236}">
                <a16:creationId xmlns:a16="http://schemas.microsoft.com/office/drawing/2014/main" id="{359A7FCA-DC38-C812-9FF8-E008782656B9}"/>
              </a:ext>
            </a:extLst>
          </p:cNvPr>
          <p:cNvPicPr>
            <a:picLocks noChangeAspect="1"/>
          </p:cNvPicPr>
          <p:nvPr/>
        </p:nvPicPr>
        <p:blipFill>
          <a:blip r:embed="rId2"/>
          <a:stretch>
            <a:fillRect/>
          </a:stretch>
        </p:blipFill>
        <p:spPr>
          <a:xfrm>
            <a:off x="10279889" y="6056415"/>
            <a:ext cx="1915902" cy="802153"/>
          </a:xfrm>
          <a:prstGeom prst="rect">
            <a:avLst/>
          </a:prstGeom>
          <a:ln>
            <a:solidFill>
              <a:schemeClr val="bg1"/>
            </a:solidFill>
          </a:ln>
        </p:spPr>
      </p:pic>
    </p:spTree>
    <p:extLst>
      <p:ext uri="{BB962C8B-B14F-4D97-AF65-F5344CB8AC3E}">
        <p14:creationId xmlns:p14="http://schemas.microsoft.com/office/powerpoint/2010/main" val="2522920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229C4-BF0F-CDAD-644C-0897F65F7F46}"/>
              </a:ext>
            </a:extLst>
          </p:cNvPr>
          <p:cNvSpPr>
            <a:spLocks noGrp="1"/>
          </p:cNvSpPr>
          <p:nvPr>
            <p:ph type="title"/>
          </p:nvPr>
        </p:nvSpPr>
        <p:spPr>
          <a:xfrm>
            <a:off x="752264" y="1709928"/>
            <a:ext cx="3438482" cy="1709928"/>
          </a:xfrm>
        </p:spPr>
        <p:txBody>
          <a:bodyPr>
            <a:normAutofit fontScale="90000"/>
          </a:bodyPr>
          <a:lstStyle/>
          <a:p>
            <a:r>
              <a:rPr lang="en-US" dirty="0">
                <a:ea typeface="+mj-lt"/>
                <a:cs typeface="+mj-lt"/>
              </a:rPr>
              <a:t>Systems Thinking approach for Project</a:t>
            </a:r>
            <a:endParaRPr lang="en-US" dirty="0"/>
          </a:p>
        </p:txBody>
      </p:sp>
      <p:pic>
        <p:nvPicPr>
          <p:cNvPr id="5" name="Content Placeholder 4" descr="A diagram of a student project&#10;&#10;Description automatically generated">
            <a:extLst>
              <a:ext uri="{FF2B5EF4-FFF2-40B4-BE49-F238E27FC236}">
                <a16:creationId xmlns:a16="http://schemas.microsoft.com/office/drawing/2014/main" id="{069F5064-B7C3-A7D6-FCFE-8896025E15EC}"/>
              </a:ext>
            </a:extLst>
          </p:cNvPr>
          <p:cNvPicPr>
            <a:picLocks noGrp="1" noChangeAspect="1"/>
          </p:cNvPicPr>
          <p:nvPr>
            <p:ph idx="1"/>
          </p:nvPr>
        </p:nvPicPr>
        <p:blipFill>
          <a:blip r:embed="rId2"/>
          <a:stretch>
            <a:fillRect/>
          </a:stretch>
        </p:blipFill>
        <p:spPr>
          <a:xfrm>
            <a:off x="5099792" y="1157226"/>
            <a:ext cx="6693617" cy="4763261"/>
          </a:xfrm>
        </p:spPr>
      </p:pic>
      <p:pic>
        <p:nvPicPr>
          <p:cNvPr id="7" name="Picture 6" descr="A blue text on a white background&#10;&#10;Description automatically generated">
            <a:extLst>
              <a:ext uri="{FF2B5EF4-FFF2-40B4-BE49-F238E27FC236}">
                <a16:creationId xmlns:a16="http://schemas.microsoft.com/office/drawing/2014/main" id="{16B5A187-F975-3DB9-05A1-316CCAD127B8}"/>
              </a:ext>
            </a:extLst>
          </p:cNvPr>
          <p:cNvPicPr>
            <a:picLocks noChangeAspect="1"/>
          </p:cNvPicPr>
          <p:nvPr/>
        </p:nvPicPr>
        <p:blipFill>
          <a:blip r:embed="rId3"/>
          <a:stretch>
            <a:fillRect/>
          </a:stretch>
        </p:blipFill>
        <p:spPr>
          <a:xfrm>
            <a:off x="10279889" y="6056415"/>
            <a:ext cx="1915902" cy="802153"/>
          </a:xfrm>
          <a:prstGeom prst="rect">
            <a:avLst/>
          </a:prstGeom>
          <a:ln>
            <a:solidFill>
              <a:schemeClr val="bg1"/>
            </a:solidFill>
          </a:ln>
        </p:spPr>
      </p:pic>
    </p:spTree>
    <p:extLst>
      <p:ext uri="{BB962C8B-B14F-4D97-AF65-F5344CB8AC3E}">
        <p14:creationId xmlns:p14="http://schemas.microsoft.com/office/powerpoint/2010/main" val="3826252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F-804C-8FD1-C258-FF98B7AF866E}"/>
              </a:ext>
            </a:extLst>
          </p:cNvPr>
          <p:cNvSpPr>
            <a:spLocks noGrp="1"/>
          </p:cNvSpPr>
          <p:nvPr>
            <p:ph type="title"/>
          </p:nvPr>
        </p:nvSpPr>
        <p:spPr/>
        <p:txBody>
          <a:bodyPr/>
          <a:lstStyle/>
          <a:p>
            <a:r>
              <a:rPr lang="en-US" dirty="0"/>
              <a:t>Artifacts Used</a:t>
            </a:r>
          </a:p>
        </p:txBody>
      </p:sp>
      <p:sp>
        <p:nvSpPr>
          <p:cNvPr id="3" name="Content Placeholder 2">
            <a:extLst>
              <a:ext uri="{FF2B5EF4-FFF2-40B4-BE49-F238E27FC236}">
                <a16:creationId xmlns:a16="http://schemas.microsoft.com/office/drawing/2014/main" id="{B652D620-2040-CC9C-9E53-324DAB4CCB22}"/>
              </a:ext>
            </a:extLst>
          </p:cNvPr>
          <p:cNvSpPr>
            <a:spLocks noGrp="1"/>
          </p:cNvSpPr>
          <p:nvPr>
            <p:ph idx="1"/>
          </p:nvPr>
        </p:nvSpPr>
        <p:spPr/>
        <p:txBody>
          <a:bodyPr vert="horz" lIns="91440" tIns="45720" rIns="91440" bIns="45720" rtlCol="0" anchor="t">
            <a:normAutofit/>
          </a:bodyPr>
          <a:lstStyle/>
          <a:p>
            <a:r>
              <a:rPr lang="en-US" dirty="0"/>
              <a:t>We have used the survey </a:t>
            </a:r>
            <a:r>
              <a:rPr lang="en-US" dirty="0">
                <a:ea typeface="+mn-lt"/>
                <a:cs typeface="+mn-lt"/>
              </a:rPr>
              <a:t>questionnaire</a:t>
            </a:r>
            <a:r>
              <a:rPr lang="en-US" dirty="0"/>
              <a:t> to collect the data from the students. </a:t>
            </a:r>
          </a:p>
          <a:p>
            <a:r>
              <a:rPr lang="en-US" dirty="0"/>
              <a:t>Most of the respondents belonged to third year pursuing UG </a:t>
            </a:r>
            <a:r>
              <a:rPr lang="en-US" dirty="0" err="1"/>
              <a:t>programme</a:t>
            </a:r>
            <a:r>
              <a:rPr lang="en-US" dirty="0"/>
              <a:t>. </a:t>
            </a:r>
          </a:p>
          <a:p>
            <a:r>
              <a:rPr lang="en-US" dirty="0"/>
              <a:t>Around 5 respondents were from different colleges across Tamil Nadu. </a:t>
            </a:r>
          </a:p>
        </p:txBody>
      </p:sp>
      <p:pic>
        <p:nvPicPr>
          <p:cNvPr id="7" name="Picture 6" descr="A blue text on a white background&#10;&#10;Description automatically generated">
            <a:extLst>
              <a:ext uri="{FF2B5EF4-FFF2-40B4-BE49-F238E27FC236}">
                <a16:creationId xmlns:a16="http://schemas.microsoft.com/office/drawing/2014/main" id="{49601437-5938-CC3F-5C32-F39238B29326}"/>
              </a:ext>
            </a:extLst>
          </p:cNvPr>
          <p:cNvPicPr>
            <a:picLocks noChangeAspect="1"/>
          </p:cNvPicPr>
          <p:nvPr/>
        </p:nvPicPr>
        <p:blipFill>
          <a:blip r:embed="rId2"/>
          <a:stretch>
            <a:fillRect/>
          </a:stretch>
        </p:blipFill>
        <p:spPr>
          <a:xfrm>
            <a:off x="10279889" y="6056415"/>
            <a:ext cx="1915902" cy="802153"/>
          </a:xfrm>
          <a:prstGeom prst="rect">
            <a:avLst/>
          </a:prstGeom>
          <a:ln>
            <a:solidFill>
              <a:schemeClr val="bg1"/>
            </a:solidFill>
          </a:ln>
        </p:spPr>
      </p:pic>
    </p:spTree>
    <p:extLst>
      <p:ext uri="{BB962C8B-B14F-4D97-AF65-F5344CB8AC3E}">
        <p14:creationId xmlns:p14="http://schemas.microsoft.com/office/powerpoint/2010/main" val="419977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53B97-E9D0-6E0B-ADF7-CCA047263A90}"/>
              </a:ext>
            </a:extLst>
          </p:cNvPr>
          <p:cNvSpPr>
            <a:spLocks noGrp="1"/>
          </p:cNvSpPr>
          <p:nvPr>
            <p:ph type="title"/>
          </p:nvPr>
        </p:nvSpPr>
        <p:spPr>
          <a:xfrm>
            <a:off x="743576" y="1709928"/>
            <a:ext cx="3418263" cy="1709928"/>
          </a:xfrm>
        </p:spPr>
        <p:txBody>
          <a:bodyPr>
            <a:normAutofit/>
          </a:bodyPr>
          <a:lstStyle/>
          <a:p>
            <a:r>
              <a:rPr lang="en-US" dirty="0"/>
              <a:t>Overview Of Technical Implementation</a:t>
            </a:r>
          </a:p>
        </p:txBody>
      </p:sp>
      <p:sp>
        <p:nvSpPr>
          <p:cNvPr id="4" name="Text Placeholder 3">
            <a:extLst>
              <a:ext uri="{FF2B5EF4-FFF2-40B4-BE49-F238E27FC236}">
                <a16:creationId xmlns:a16="http://schemas.microsoft.com/office/drawing/2014/main" id="{2374FC53-A7D7-C21B-11DD-530954740130}"/>
              </a:ext>
            </a:extLst>
          </p:cNvPr>
          <p:cNvSpPr>
            <a:spLocks noGrp="1"/>
          </p:cNvSpPr>
          <p:nvPr>
            <p:ph type="body" sz="half" idx="2"/>
          </p:nvPr>
        </p:nvSpPr>
        <p:spPr>
          <a:xfrm>
            <a:off x="743576" y="3438144"/>
            <a:ext cx="3418263" cy="2057400"/>
          </a:xfrm>
        </p:spPr>
        <p:txBody>
          <a:bodyPr vert="horz" lIns="91440" tIns="45720" rIns="91440" bIns="45720" rtlCol="0" anchor="t">
            <a:normAutofit/>
          </a:bodyPr>
          <a:lstStyle/>
          <a:p>
            <a:endParaRPr lang="en-US"/>
          </a:p>
          <a:p>
            <a:r>
              <a:rPr lang="en-US" b="1" dirty="0"/>
              <a:t>SOI Score</a:t>
            </a:r>
            <a:r>
              <a:rPr lang="en-US" dirty="0"/>
              <a:t> – Score to asses the </a:t>
            </a:r>
            <a:r>
              <a:rPr lang="en-US" b="1" dirty="0"/>
              <a:t>Scope Of Improvement </a:t>
            </a:r>
            <a:r>
              <a:rPr lang="en-US" dirty="0"/>
              <a:t>of a student. </a:t>
            </a:r>
          </a:p>
        </p:txBody>
      </p:sp>
      <p:graphicFrame>
        <p:nvGraphicFramePr>
          <p:cNvPr id="5" name="Diagram 4">
            <a:extLst>
              <a:ext uri="{FF2B5EF4-FFF2-40B4-BE49-F238E27FC236}">
                <a16:creationId xmlns:a16="http://schemas.microsoft.com/office/drawing/2014/main" id="{AB669BE1-0AB6-8BEB-D16A-A6D5A5265788}"/>
              </a:ext>
            </a:extLst>
          </p:cNvPr>
          <p:cNvGraphicFramePr/>
          <p:nvPr>
            <p:extLst>
              <p:ext uri="{D42A27DB-BD31-4B8C-83A1-F6EECF244321}">
                <p14:modId xmlns:p14="http://schemas.microsoft.com/office/powerpoint/2010/main" val="3192816016"/>
              </p:ext>
            </p:extLst>
          </p:nvPr>
        </p:nvGraphicFramePr>
        <p:xfrm>
          <a:off x="5026926" y="917812"/>
          <a:ext cx="6380327" cy="5033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descr="A blue text on a white background&#10;&#10;Description automatically generated">
            <a:extLst>
              <a:ext uri="{FF2B5EF4-FFF2-40B4-BE49-F238E27FC236}">
                <a16:creationId xmlns:a16="http://schemas.microsoft.com/office/drawing/2014/main" id="{80665E68-6630-E954-129A-D1FC6D35CF95}"/>
              </a:ext>
            </a:extLst>
          </p:cNvPr>
          <p:cNvPicPr>
            <a:picLocks noChangeAspect="1"/>
          </p:cNvPicPr>
          <p:nvPr/>
        </p:nvPicPr>
        <p:blipFill>
          <a:blip r:embed="rId7"/>
          <a:stretch>
            <a:fillRect/>
          </a:stretch>
        </p:blipFill>
        <p:spPr>
          <a:xfrm>
            <a:off x="10279889" y="6056415"/>
            <a:ext cx="1915902" cy="802153"/>
          </a:xfrm>
          <a:prstGeom prst="rect">
            <a:avLst/>
          </a:prstGeom>
          <a:ln>
            <a:solidFill>
              <a:schemeClr val="bg1"/>
            </a:solidFill>
          </a:ln>
        </p:spPr>
      </p:pic>
    </p:spTree>
    <p:extLst>
      <p:ext uri="{BB962C8B-B14F-4D97-AF65-F5344CB8AC3E}">
        <p14:creationId xmlns:p14="http://schemas.microsoft.com/office/powerpoint/2010/main" val="1829897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C733-903B-2642-2757-A9FE7A5E499B}"/>
              </a:ext>
            </a:extLst>
          </p:cNvPr>
          <p:cNvSpPr>
            <a:spLocks noGrp="1"/>
          </p:cNvSpPr>
          <p:nvPr>
            <p:ph type="title"/>
          </p:nvPr>
        </p:nvSpPr>
        <p:spPr>
          <a:xfrm>
            <a:off x="743576" y="1721301"/>
            <a:ext cx="3372770" cy="1698555"/>
          </a:xfrm>
        </p:spPr>
        <p:txBody>
          <a:bodyPr>
            <a:normAutofit fontScale="90000"/>
          </a:bodyPr>
          <a:lstStyle/>
          <a:p>
            <a:r>
              <a:rPr lang="en-US" dirty="0"/>
              <a:t>About the ML Model And Feedback System</a:t>
            </a:r>
          </a:p>
        </p:txBody>
      </p:sp>
      <p:sp>
        <p:nvSpPr>
          <p:cNvPr id="4" name="Text Placeholder 3">
            <a:extLst>
              <a:ext uri="{FF2B5EF4-FFF2-40B4-BE49-F238E27FC236}">
                <a16:creationId xmlns:a16="http://schemas.microsoft.com/office/drawing/2014/main" id="{A014EC68-5DCD-3EF2-A554-A0B3B45A6453}"/>
              </a:ext>
            </a:extLst>
          </p:cNvPr>
          <p:cNvSpPr>
            <a:spLocks noGrp="1"/>
          </p:cNvSpPr>
          <p:nvPr>
            <p:ph type="body" sz="half" idx="2"/>
          </p:nvPr>
        </p:nvSpPr>
        <p:spPr>
          <a:xfrm>
            <a:off x="743576" y="3429000"/>
            <a:ext cx="3372770" cy="2271260"/>
          </a:xfrm>
        </p:spPr>
        <p:txBody>
          <a:bodyPr vert="horz" lIns="91440" tIns="45720" rIns="91440" bIns="45720" rtlCol="0" anchor="t">
            <a:normAutofit/>
          </a:bodyPr>
          <a:lstStyle/>
          <a:p>
            <a:pPr marL="342900" indent="-342900">
              <a:buAutoNum type="arabicPeriod"/>
            </a:pPr>
            <a:r>
              <a:rPr lang="en-US" sz="1600" dirty="0"/>
              <a:t>ML Model - Random Forest Regressor model due to lower MAE on repeated testing of datasets.</a:t>
            </a:r>
          </a:p>
          <a:p>
            <a:pPr marL="342900" indent="-342900">
              <a:buAutoNum type="arabicPeriod"/>
            </a:pPr>
            <a:r>
              <a:rPr lang="en-US" sz="1600" dirty="0"/>
              <a:t>Used Meta(Llama 3.2 API) - Text generation for feedback system</a:t>
            </a:r>
          </a:p>
        </p:txBody>
      </p:sp>
      <p:graphicFrame>
        <p:nvGraphicFramePr>
          <p:cNvPr id="14" name="Content Placeholder 13">
            <a:extLst>
              <a:ext uri="{FF2B5EF4-FFF2-40B4-BE49-F238E27FC236}">
                <a16:creationId xmlns:a16="http://schemas.microsoft.com/office/drawing/2014/main" id="{01763BE3-494B-A5B0-2D66-DBA30CF8FBA6}"/>
              </a:ext>
            </a:extLst>
          </p:cNvPr>
          <p:cNvGraphicFramePr>
            <a:graphicFrameLocks noGrp="1"/>
          </p:cNvGraphicFramePr>
          <p:nvPr>
            <p:ph idx="1"/>
          </p:nvPr>
        </p:nvGraphicFramePr>
        <p:xfrm>
          <a:off x="4965700" y="1709738"/>
          <a:ext cx="6729413" cy="4097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 name="Picture 33" descr="A blue text on a white background&#10;&#10;Description automatically generated">
            <a:extLst>
              <a:ext uri="{FF2B5EF4-FFF2-40B4-BE49-F238E27FC236}">
                <a16:creationId xmlns:a16="http://schemas.microsoft.com/office/drawing/2014/main" id="{64280BCF-648F-DC16-6CFB-37F906E652ED}"/>
              </a:ext>
            </a:extLst>
          </p:cNvPr>
          <p:cNvPicPr>
            <a:picLocks noChangeAspect="1"/>
          </p:cNvPicPr>
          <p:nvPr/>
        </p:nvPicPr>
        <p:blipFill>
          <a:blip r:embed="rId7"/>
          <a:stretch>
            <a:fillRect/>
          </a:stretch>
        </p:blipFill>
        <p:spPr>
          <a:xfrm>
            <a:off x="10279889" y="6056415"/>
            <a:ext cx="1915902" cy="802153"/>
          </a:xfrm>
          <a:prstGeom prst="rect">
            <a:avLst/>
          </a:prstGeom>
          <a:ln>
            <a:solidFill>
              <a:schemeClr val="bg1"/>
            </a:solidFill>
          </a:ln>
        </p:spPr>
      </p:pic>
    </p:spTree>
    <p:extLst>
      <p:ext uri="{BB962C8B-B14F-4D97-AF65-F5344CB8AC3E}">
        <p14:creationId xmlns:p14="http://schemas.microsoft.com/office/powerpoint/2010/main" val="1284646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757F-DB22-31B5-9ED9-8C6A1CC4763D}"/>
              </a:ext>
            </a:extLst>
          </p:cNvPr>
          <p:cNvSpPr>
            <a:spLocks noGrp="1"/>
          </p:cNvSpPr>
          <p:nvPr>
            <p:ph type="title"/>
          </p:nvPr>
        </p:nvSpPr>
        <p:spPr/>
        <p:txBody>
          <a:bodyPr/>
          <a:lstStyle/>
          <a:p>
            <a:r>
              <a:rPr lang="en-US" dirty="0"/>
              <a:t>Webpage Development And </a:t>
            </a:r>
            <a:r>
              <a:rPr lang="en-US" dirty="0" err="1"/>
              <a:t>Deployement</a:t>
            </a:r>
          </a:p>
        </p:txBody>
      </p:sp>
      <p:sp>
        <p:nvSpPr>
          <p:cNvPr id="3" name="Content Placeholder 2">
            <a:extLst>
              <a:ext uri="{FF2B5EF4-FFF2-40B4-BE49-F238E27FC236}">
                <a16:creationId xmlns:a16="http://schemas.microsoft.com/office/drawing/2014/main" id="{756E128A-C0DE-385C-8239-1509C514E7D1}"/>
              </a:ext>
            </a:extLst>
          </p:cNvPr>
          <p:cNvSpPr>
            <a:spLocks noGrp="1"/>
          </p:cNvSpPr>
          <p:nvPr>
            <p:ph idx="1"/>
          </p:nvPr>
        </p:nvSpPr>
        <p:spPr/>
        <p:txBody>
          <a:bodyPr vert="horz" lIns="91440" tIns="45720" rIns="91440" bIns="45720" rtlCol="0" anchor="t">
            <a:normAutofit/>
          </a:bodyPr>
          <a:lstStyle/>
          <a:p>
            <a:r>
              <a:rPr lang="en-US" dirty="0"/>
              <a:t>Backend Operation Of Our Website – Developed using Flask.</a:t>
            </a:r>
          </a:p>
          <a:p>
            <a:r>
              <a:rPr lang="en-US" dirty="0"/>
              <a:t>Deployed the website using a  cloud service that converts our webpage into a real-time website</a:t>
            </a:r>
          </a:p>
          <a:p>
            <a:r>
              <a:rPr lang="en-US" dirty="0"/>
              <a:t>Disadvantage : Delay in loading time of the website. Since it is deployed on free-tier, not on premium tier.</a:t>
            </a:r>
          </a:p>
        </p:txBody>
      </p:sp>
      <p:pic>
        <p:nvPicPr>
          <p:cNvPr id="5" name="Picture 4" descr="A blue text on a white background&#10;&#10;Description automatically generated">
            <a:extLst>
              <a:ext uri="{FF2B5EF4-FFF2-40B4-BE49-F238E27FC236}">
                <a16:creationId xmlns:a16="http://schemas.microsoft.com/office/drawing/2014/main" id="{821A34E2-28F5-86DA-642B-E7B045B3FCCA}"/>
              </a:ext>
            </a:extLst>
          </p:cNvPr>
          <p:cNvPicPr>
            <a:picLocks noChangeAspect="1"/>
          </p:cNvPicPr>
          <p:nvPr/>
        </p:nvPicPr>
        <p:blipFill>
          <a:blip r:embed="rId2"/>
          <a:stretch>
            <a:fillRect/>
          </a:stretch>
        </p:blipFill>
        <p:spPr>
          <a:xfrm>
            <a:off x="10279889" y="6056415"/>
            <a:ext cx="1915902" cy="802153"/>
          </a:xfrm>
          <a:prstGeom prst="rect">
            <a:avLst/>
          </a:prstGeom>
          <a:ln>
            <a:solidFill>
              <a:schemeClr val="bg1"/>
            </a:solidFill>
          </a:ln>
        </p:spPr>
      </p:pic>
    </p:spTree>
    <p:extLst>
      <p:ext uri="{BB962C8B-B14F-4D97-AF65-F5344CB8AC3E}">
        <p14:creationId xmlns:p14="http://schemas.microsoft.com/office/powerpoint/2010/main" val="3670456219"/>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7F"/>
      </a:accent3>
      <a:accent4>
        <a:srgbClr val="76AD78"/>
      </a:accent4>
      <a:accent5>
        <a:srgbClr val="81AB94"/>
      </a:accent5>
      <a:accent6>
        <a:srgbClr val="74AAA2"/>
      </a:accent6>
      <a:hlink>
        <a:srgbClr val="6978AE"/>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3</TotalTime>
  <Words>489</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Avenir Next LT Pro</vt:lpstr>
      <vt:lpstr>Calibri</vt:lpstr>
      <vt:lpstr>AccentBoxVTI</vt:lpstr>
      <vt:lpstr>ProgressPulse</vt:lpstr>
      <vt:lpstr>Project Objective</vt:lpstr>
      <vt:lpstr>Methodology Implemented</vt:lpstr>
      <vt:lpstr>Methodology Implemented</vt:lpstr>
      <vt:lpstr>Systems Thinking approach for Project</vt:lpstr>
      <vt:lpstr>Artifacts Used</vt:lpstr>
      <vt:lpstr>Overview Of Technical Implementation</vt:lpstr>
      <vt:lpstr>About the ML Model And Feedback System</vt:lpstr>
      <vt:lpstr>Webpage Development And Deployement</vt:lpstr>
      <vt:lpstr>Errors and Debug Logs</vt:lpstr>
      <vt:lpstr>Errors and Debug Logs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GOKUL KISHORE T</cp:lastModifiedBy>
  <cp:revision>439</cp:revision>
  <dcterms:created xsi:type="dcterms:W3CDTF">2024-11-13T17:28:29Z</dcterms:created>
  <dcterms:modified xsi:type="dcterms:W3CDTF">2025-09-06T11:30:49Z</dcterms:modified>
</cp:coreProperties>
</file>